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1" r:id="rId2"/>
    <p:sldId id="260" r:id="rId3"/>
    <p:sldId id="262" r:id="rId4"/>
    <p:sldId id="273" r:id="rId5"/>
    <p:sldId id="263" r:id="rId6"/>
    <p:sldId id="265" r:id="rId7"/>
    <p:sldId id="267" r:id="rId8"/>
    <p:sldId id="276" r:id="rId9"/>
    <p:sldId id="274" r:id="rId10"/>
    <p:sldId id="271" r:id="rId11"/>
    <p:sldId id="272" r:id="rId12"/>
  </p:sldIdLst>
  <p:sldSz cx="12192000" cy="6858000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loud Admi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4994"/>
    <a:srgbClr val="D13004"/>
    <a:srgbClr val="737373"/>
    <a:srgbClr val="969696"/>
    <a:srgbClr val="A97649"/>
    <a:srgbClr val="B91E39"/>
    <a:srgbClr val="8D333F"/>
    <a:srgbClr val="0376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61" autoAdjust="0"/>
    <p:restoredTop sz="94258" autoAdjust="0"/>
  </p:normalViewPr>
  <p:slideViewPr>
    <p:cSldViewPr>
      <p:cViewPr varScale="1">
        <p:scale>
          <a:sx n="86" d="100"/>
          <a:sy n="86" d="100"/>
        </p:scale>
        <p:origin x="840" y="20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0A17070-2B6B-4DEF-9ECE-569617689EAC}" type="datetimeFigureOut">
              <a:rPr lang="it-IT"/>
              <a:pPr>
                <a:defRPr/>
              </a:pPr>
              <a:t>16/05/22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/>
              <a:t>Fare clic per modificare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E41C829-F174-4D1A-A62F-A608C508CC8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it.wikipedia.org/wiki/Simonetta_Colonna_di_Cesar%C3%B2" TargetMode="External"/><Relationship Id="rId3" Type="http://schemas.openxmlformats.org/officeDocument/2006/relationships/hyperlink" Target="https://it.wikipedia.org/wiki/Antonio_Gramsci" TargetMode="External"/><Relationship Id="rId7" Type="http://schemas.openxmlformats.org/officeDocument/2006/relationships/hyperlink" Target="https://it.wikipedia.org/wiki/Luce_d'Eramo" TargetMode="External"/><Relationship Id="rId12" Type="http://schemas.openxmlformats.org/officeDocument/2006/relationships/hyperlink" Target="https://it.wikipedia.org/wiki/Andrea_Camilleri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it.wikipedia.org/wiki/Carlo_Emilio_Gadda" TargetMode="External"/><Relationship Id="rId11" Type="http://schemas.openxmlformats.org/officeDocument/2006/relationships/hyperlink" Target="https://it.wikipedia.org/wiki/Cimitero_acattolico_di_Roma" TargetMode="External"/><Relationship Id="rId5" Type="http://schemas.openxmlformats.org/officeDocument/2006/relationships/hyperlink" Target="https://it.wikipedia.org/wiki/Dario_Bellezza" TargetMode="External"/><Relationship Id="rId10" Type="http://schemas.openxmlformats.org/officeDocument/2006/relationships/hyperlink" Target="https://it.wikipedia.org/wiki/Carla_Capponi" TargetMode="External"/><Relationship Id="rId4" Type="http://schemas.openxmlformats.org/officeDocument/2006/relationships/hyperlink" Target="https://it.wikipedia.org/wiki/Emilio_Lussu" TargetMode="External"/><Relationship Id="rId9" Type="http://schemas.openxmlformats.org/officeDocument/2006/relationships/hyperlink" Target="https://it.wikipedia.org/wiki/Rosario_Bentivegna" TargetMode="External"/></Relationships>
</file>

<file path=ppt/notesSlides/_rels/notes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it.wikipedia.org/wiki/Simonetta_Colonna_di_Cesar%C3%B2" TargetMode="External"/><Relationship Id="rId3" Type="http://schemas.openxmlformats.org/officeDocument/2006/relationships/hyperlink" Target="https://it.wikipedia.org/wiki/Antonio_Gramsci" TargetMode="External"/><Relationship Id="rId7" Type="http://schemas.openxmlformats.org/officeDocument/2006/relationships/hyperlink" Target="https://it.wikipedia.org/wiki/Luce_d'Eramo" TargetMode="External"/><Relationship Id="rId12" Type="http://schemas.openxmlformats.org/officeDocument/2006/relationships/hyperlink" Target="https://it.wikipedia.org/wiki/Andrea_Camilleri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it.wikipedia.org/wiki/Carlo_Emilio_Gadda" TargetMode="External"/><Relationship Id="rId11" Type="http://schemas.openxmlformats.org/officeDocument/2006/relationships/hyperlink" Target="https://it.wikipedia.org/wiki/Cimitero_acattolico_di_Roma" TargetMode="External"/><Relationship Id="rId5" Type="http://schemas.openxmlformats.org/officeDocument/2006/relationships/hyperlink" Target="https://it.wikipedia.org/wiki/Dario_Bellezza" TargetMode="External"/><Relationship Id="rId10" Type="http://schemas.openxmlformats.org/officeDocument/2006/relationships/hyperlink" Target="https://it.wikipedia.org/wiki/Carla_Capponi" TargetMode="External"/><Relationship Id="rId4" Type="http://schemas.openxmlformats.org/officeDocument/2006/relationships/hyperlink" Target="https://it.wikipedia.org/wiki/Emilio_Lussu" TargetMode="External"/><Relationship Id="rId9" Type="http://schemas.openxmlformats.org/officeDocument/2006/relationships/hyperlink" Target="https://it.wikipedia.org/wiki/Rosario_Bentivegna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it-IT"/>
              <a:t>Come indica il nome ufficiale, il </a:t>
            </a:r>
            <a:r>
              <a:rPr lang="it-IT" i="1"/>
              <a:t>Cimitero acattolico</a:t>
            </a:r>
            <a:r>
              <a:rPr lang="it-IT"/>
              <a:t> di Roma è destinato all'estremo riposo in generale dei non-cattolici stranieri, senza distinzione di nazionalità. Per lo spazio esiguo a disposizione e per mantenere intatto il carattere del luogo, solo eccezionalmente viene concessa la sepoltura a italiani illustri che, per la cultura alternativa espressa in vita ("straniera" rispetto a quella dominante), per la qualità della loro opera, o per le circostanze della vita siano stati in qualche modo "stranieri" nel proprio paese. Tra loro, i politici </a:t>
            </a:r>
            <a:r>
              <a:rPr lang="it-IT">
                <a:hlinkClick r:id="rId3" tooltip="Antonio Gramsci"/>
              </a:rPr>
              <a:t>Antonio Gramsci</a:t>
            </a:r>
            <a:r>
              <a:rPr lang="it-IT"/>
              <a:t> (poiché ateo e marito di una donna russa) e </a:t>
            </a:r>
            <a:r>
              <a:rPr lang="it-IT">
                <a:hlinkClick r:id="rId4" tooltip="Emilio Lussu"/>
              </a:rPr>
              <a:t>Emilio Lussu</a:t>
            </a:r>
            <a:r>
              <a:rPr lang="it-IT"/>
              <a:t> e altri che hanno ricevuto la concessione, come lo scrittore e poeta </a:t>
            </a:r>
            <a:r>
              <a:rPr lang="it-IT">
                <a:hlinkClick r:id="rId5" tooltip="Dario Bellezza"/>
              </a:rPr>
              <a:t>Dario Bellezza</a:t>
            </a:r>
            <a:r>
              <a:rPr lang="it-IT"/>
              <a:t>, gli scrittori </a:t>
            </a:r>
            <a:r>
              <a:rPr lang="it-IT">
                <a:hlinkClick r:id="rId6" tooltip="Carlo Emilio Gadda"/>
              </a:rPr>
              <a:t>Carlo Emilio Gadda</a:t>
            </a:r>
            <a:r>
              <a:rPr lang="it-IT"/>
              <a:t> e </a:t>
            </a:r>
            <a:r>
              <a:rPr lang="it-IT">
                <a:hlinkClick r:id="rId7" tooltip="Luce d'Eramo"/>
              </a:rPr>
              <a:t>Luce d'Eramo</a:t>
            </a:r>
            <a:r>
              <a:rPr lang="it-IT"/>
              <a:t>, la stilista </a:t>
            </a:r>
            <a:r>
              <a:rPr lang="it-IT">
                <a:hlinkClick r:id="rId8" tooltip="Simonetta Colonna di Cesarò"/>
              </a:rPr>
              <a:t>Simonetta Colonna di Cesarò</a:t>
            </a:r>
            <a:r>
              <a:rPr lang="it-IT"/>
              <a:t> e pochi altri. Recentemente è molto raro che si aggiungano nuove sepolture anche per gli stranieri. Nel 2014, nonostante la richiesta del Comune di Roma e della Regione, l'amministrazione ha rifiutato la sepoltura nel cimitero acattolico dei due antifascisti </a:t>
            </a:r>
            <a:r>
              <a:rPr lang="it-IT">
                <a:hlinkClick r:id="rId9" tooltip="Rosario Bentivegna"/>
              </a:rPr>
              <a:t>Rosario Bentivegna</a:t>
            </a:r>
            <a:r>
              <a:rPr lang="it-IT"/>
              <a:t> e </a:t>
            </a:r>
            <a:r>
              <a:rPr lang="it-IT">
                <a:hlinkClick r:id="rId10" tooltip="Carla Capponi"/>
              </a:rPr>
              <a:t>Carla Capponi</a:t>
            </a:r>
            <a:r>
              <a:rPr lang="it-IT">
                <a:hlinkClick r:id="rId11"/>
              </a:rPr>
              <a:t>[5]</a:t>
            </a:r>
            <a:r>
              <a:rPr lang="it-IT"/>
              <a:t> ma sono state accolte. Il 18 luglio 2019 vi sono state portate le spoglie di </a:t>
            </a:r>
            <a:r>
              <a:rPr lang="it-IT">
                <a:hlinkClick r:id="rId12" tooltip="Andrea Camilleri"/>
              </a:rPr>
              <a:t>Andrea Camilleri</a:t>
            </a:r>
            <a:r>
              <a:rPr lang="it-IT"/>
              <a:t>.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it-IT"/>
              <a:t>Come indica il nome ufficiale, il </a:t>
            </a:r>
            <a:r>
              <a:rPr lang="it-IT" i="1"/>
              <a:t>Cimitero acattolico</a:t>
            </a:r>
            <a:r>
              <a:rPr lang="it-IT"/>
              <a:t> di Roma è destinato all'estremo riposo in generale dei non-cattolici stranieri, senza distinzione di nazionalità. Per lo spazio esiguo a disposizione e per mantenere intatto il carattere del luogo, solo eccezionalmente viene concessa la sepoltura a italiani illustri che, per la cultura alternativa espressa in vita ("straniera" rispetto a quella dominante), per la qualità della loro opera, o per le circostanze della vita siano stati in qualche modo "stranieri" nel proprio paese. Tra loro, i politici </a:t>
            </a:r>
            <a:r>
              <a:rPr lang="it-IT">
                <a:hlinkClick r:id="rId3" tooltip="Antonio Gramsci"/>
              </a:rPr>
              <a:t>Antonio Gramsci</a:t>
            </a:r>
            <a:r>
              <a:rPr lang="it-IT"/>
              <a:t> (poiché ateo e marito di una donna russa) e </a:t>
            </a:r>
            <a:r>
              <a:rPr lang="it-IT">
                <a:hlinkClick r:id="rId4" tooltip="Emilio Lussu"/>
              </a:rPr>
              <a:t>Emilio Lussu</a:t>
            </a:r>
            <a:r>
              <a:rPr lang="it-IT"/>
              <a:t> e altri che hanno ricevuto la concessione, come lo scrittore e poeta </a:t>
            </a:r>
            <a:r>
              <a:rPr lang="it-IT">
                <a:hlinkClick r:id="rId5" tooltip="Dario Bellezza"/>
              </a:rPr>
              <a:t>Dario Bellezza</a:t>
            </a:r>
            <a:r>
              <a:rPr lang="it-IT"/>
              <a:t>, gli scrittori </a:t>
            </a:r>
            <a:r>
              <a:rPr lang="it-IT">
                <a:hlinkClick r:id="rId6" tooltip="Carlo Emilio Gadda"/>
              </a:rPr>
              <a:t>Carlo Emilio Gadda</a:t>
            </a:r>
            <a:r>
              <a:rPr lang="it-IT"/>
              <a:t> e </a:t>
            </a:r>
            <a:r>
              <a:rPr lang="it-IT">
                <a:hlinkClick r:id="rId7" tooltip="Luce d'Eramo"/>
              </a:rPr>
              <a:t>Luce d'Eramo</a:t>
            </a:r>
            <a:r>
              <a:rPr lang="it-IT"/>
              <a:t>, la stilista </a:t>
            </a:r>
            <a:r>
              <a:rPr lang="it-IT">
                <a:hlinkClick r:id="rId8" tooltip="Simonetta Colonna di Cesarò"/>
              </a:rPr>
              <a:t>Simonetta Colonna di Cesarò</a:t>
            </a:r>
            <a:r>
              <a:rPr lang="it-IT"/>
              <a:t> e pochi altri. Recentemente è molto raro che si aggiungano nuove sepolture anche per gli stranieri. Nel 2014, nonostante la richiesta del Comune di Roma e della Regione, l'amministrazione ha rifiutato la sepoltura nel cimitero acattolico dei due antifascisti </a:t>
            </a:r>
            <a:r>
              <a:rPr lang="it-IT">
                <a:hlinkClick r:id="rId9" tooltip="Rosario Bentivegna"/>
              </a:rPr>
              <a:t>Rosario Bentivegna</a:t>
            </a:r>
            <a:r>
              <a:rPr lang="it-IT"/>
              <a:t> e </a:t>
            </a:r>
            <a:r>
              <a:rPr lang="it-IT">
                <a:hlinkClick r:id="rId10" tooltip="Carla Capponi"/>
              </a:rPr>
              <a:t>Carla Capponi</a:t>
            </a:r>
            <a:r>
              <a:rPr lang="it-IT">
                <a:hlinkClick r:id="rId11"/>
              </a:rPr>
              <a:t>[5]</a:t>
            </a:r>
            <a:r>
              <a:rPr lang="it-IT"/>
              <a:t> ma sono state accolte. Il 18 luglio 2019 vi sono state portate le spoglie di </a:t>
            </a:r>
            <a:r>
              <a:rPr lang="it-IT">
                <a:hlinkClick r:id="rId12" tooltip="Andrea Camilleri"/>
              </a:rPr>
              <a:t>Andrea Camilleri</a:t>
            </a:r>
            <a:r>
              <a:rPr lang="it-IT"/>
              <a:t>.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43235-FBE3-4329-8253-8D4511784BB1}" type="datetimeFigureOut">
              <a:rPr lang="it-IT"/>
              <a:pPr>
                <a:defRPr/>
              </a:pPr>
              <a:t>16/05/22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2AF30-6C58-42FF-AD4B-01713169EA8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7F224-006A-4E64-BBDF-EFF4A614D8FD}" type="datetimeFigureOut">
              <a:rPr lang="it-IT"/>
              <a:pPr>
                <a:defRPr/>
              </a:pPr>
              <a:t>16/05/22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82DF0-573C-4BD7-A600-AADDA371BE9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930DE-BEE3-4A82-A02A-FE3C5882102A}" type="datetimeFigureOut">
              <a:rPr lang="it-IT"/>
              <a:pPr>
                <a:defRPr/>
              </a:pPr>
              <a:t>16/05/22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3B3CF3-C5DE-4313-863E-AE2199BE9D8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94BD6-7FBC-4295-8620-1B7F0FF265C4}" type="datetimeFigureOut">
              <a:rPr lang="it-IT"/>
              <a:pPr>
                <a:defRPr/>
              </a:pPr>
              <a:t>16/05/22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C49FE-BCFB-45F2-AE7C-CDC593D3F02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FF655-A92D-4458-8FCF-9CF102D0347E}" type="datetimeFigureOut">
              <a:rPr lang="it-IT"/>
              <a:pPr>
                <a:defRPr/>
              </a:pPr>
              <a:t>16/05/22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E6763-DC8A-4212-982C-1345EC43753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06A42-C9D6-4F1D-A062-0D90ED39F448}" type="datetimeFigureOut">
              <a:rPr lang="it-IT"/>
              <a:pPr>
                <a:defRPr/>
              </a:pPr>
              <a:t>16/05/22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C7524-F275-4C7D-96A4-FEC3CD0D577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CE89B-9B27-432B-929C-53BCDFD3191C}" type="datetimeFigureOut">
              <a:rPr lang="it-IT"/>
              <a:pPr>
                <a:defRPr/>
              </a:pPr>
              <a:t>16/05/22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AD26BE-05F5-4311-BFBD-8E43C7B9090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8A4F7-2BE0-4496-AF19-FE0E44977134}" type="datetimeFigureOut">
              <a:rPr lang="it-IT"/>
              <a:pPr>
                <a:defRPr/>
              </a:pPr>
              <a:t>16/05/22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E6D9FF-8E46-47F0-8BF8-DE9A8BBEE9C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EBBDC4-2D29-4511-B666-34357F81C000}" type="datetimeFigureOut">
              <a:rPr lang="it-IT"/>
              <a:pPr>
                <a:defRPr/>
              </a:pPr>
              <a:t>16/05/22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C03F1-EDCB-493F-8C3A-93D442F1217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8F6137-AD6D-468A-AB9B-A9B79B8A2318}" type="datetimeFigureOut">
              <a:rPr lang="it-IT"/>
              <a:pPr>
                <a:defRPr/>
              </a:pPr>
              <a:t>16/05/22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8E6F4-FDC7-4A84-8014-D7B1370EC4A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C5FDA-BA2F-419F-940D-A21C8F1310B8}" type="datetimeFigureOut">
              <a:rPr lang="it-IT"/>
              <a:pPr>
                <a:defRPr/>
              </a:pPr>
              <a:t>16/05/22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1BFB6-0A34-40AE-9976-AE08A3FAA23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35445FE-AF22-462C-8BCF-078E7EC8D158}" type="datetimeFigureOut">
              <a:rPr lang="it-IT"/>
              <a:pPr>
                <a:defRPr/>
              </a:pPr>
              <a:t>16/05/22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0B2B47E-F41C-41A1-A0BA-D1F315469D2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sanbaradio.it/podcast/vulnerabili-beni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/VULNERABILI%20BENI/REGISTRAZIONI%20COMPLETE%20VOCI/06_frammenti.mp3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hyperlink" Target="vulnerabili%20beni.mov" TargetMode="Externa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olo 1"/>
          <p:cNvSpPr txBox="1">
            <a:spLocks/>
          </p:cNvSpPr>
          <p:nvPr/>
        </p:nvSpPr>
        <p:spPr bwMode="auto">
          <a:xfrm>
            <a:off x="911225" y="5765800"/>
            <a:ext cx="11096625" cy="49688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45719" rIns="45719" anchor="ctr"/>
          <a:lstStyle/>
          <a:p>
            <a:r>
              <a:rPr lang="it-IT" sz="2600" b="1">
                <a:solidFill>
                  <a:srgbClr val="374994"/>
                </a:solidFill>
                <a:latin typeface="Calibri" pitchFamily="34" charset="0"/>
                <a:cs typeface="Segoe UI" pitchFamily="34" charset="0"/>
                <a:sym typeface="Segoe UI" pitchFamily="34" charset="0"/>
              </a:rPr>
              <a:t>Vulnerabili beni</a:t>
            </a:r>
          </a:p>
        </p:txBody>
      </p:sp>
      <p:sp>
        <p:nvSpPr>
          <p:cNvPr id="14339" name="Titolo 1"/>
          <p:cNvSpPr txBox="1">
            <a:spLocks/>
          </p:cNvSpPr>
          <p:nvPr/>
        </p:nvSpPr>
        <p:spPr bwMode="auto">
          <a:xfrm>
            <a:off x="877888" y="6262688"/>
            <a:ext cx="4425950" cy="3349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45719" rIns="45719" anchor="ctr"/>
          <a:lstStyle/>
          <a:p>
            <a:r>
              <a:rPr lang="it-IT" sz="1600">
                <a:solidFill>
                  <a:srgbClr val="595959"/>
                </a:solidFill>
                <a:latin typeface="Calibri" pitchFamily="34" charset="0"/>
                <a:cs typeface="Segoe UI" pitchFamily="34" charset="0"/>
                <a:sym typeface="Segoe UI" pitchFamily="34" charset="0"/>
              </a:rPr>
              <a:t>Lucia Linda Cella</a:t>
            </a:r>
            <a:endParaRPr lang="it-IT" sz="1600" b="1">
              <a:solidFill>
                <a:srgbClr val="595959"/>
              </a:solidFill>
              <a:latin typeface="Calibri" pitchFamily="34" charset="0"/>
              <a:cs typeface="Segoe UI" pitchFamily="34" charset="0"/>
              <a:sym typeface="Segoe UI" pitchFamily="34" charset="0"/>
            </a:endParaRPr>
          </a:p>
        </p:txBody>
      </p:sp>
      <p:sp>
        <p:nvSpPr>
          <p:cNvPr id="14340" name="Titolo 1"/>
          <p:cNvSpPr txBox="1">
            <a:spLocks/>
          </p:cNvSpPr>
          <p:nvPr/>
        </p:nvSpPr>
        <p:spPr bwMode="auto">
          <a:xfrm>
            <a:off x="6672263" y="6262688"/>
            <a:ext cx="5111750" cy="3349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45719" rIns="45719" anchor="ctr"/>
          <a:lstStyle/>
          <a:p>
            <a:pPr algn="ctr"/>
            <a:r>
              <a:rPr lang="it-IT" sz="1400" i="1">
                <a:latin typeface="Calibri" pitchFamily="34" charset="0"/>
                <a:sym typeface="Segoe UI" pitchFamily="34" charset="0"/>
              </a:rPr>
              <a:t>Unità di missione strategica per la tutela e la promozione dei beni e delle attività culturali – Provincia autonoma di Trento </a:t>
            </a:r>
          </a:p>
          <a:p>
            <a:pPr algn="ctr"/>
            <a:r>
              <a:rPr lang="it-IT" sz="1400" i="1">
                <a:latin typeface="Calibri" pitchFamily="34" charset="0"/>
                <a:sym typeface="Segoe UI" pitchFamily="34" charset="0"/>
              </a:rPr>
              <a:t>Area funzionale Educazione al patrimonio </a:t>
            </a:r>
          </a:p>
          <a:p>
            <a:pPr algn="ctr"/>
            <a:endParaRPr lang="it-IT" sz="1400" i="1">
              <a:latin typeface="Calibri" pitchFamily="34" charset="0"/>
              <a:sym typeface="Segoe UI" pitchFamily="34" charset="0"/>
            </a:endParaRPr>
          </a:p>
          <a:p>
            <a:pPr algn="ctr"/>
            <a:endParaRPr lang="it-IT" sz="1400" i="1">
              <a:solidFill>
                <a:srgbClr val="595959"/>
              </a:solidFill>
              <a:latin typeface="Calibri" pitchFamily="34" charset="0"/>
              <a:cs typeface="Segoe UI" pitchFamily="34" charset="0"/>
              <a:sym typeface="Segoe UI" pitchFamily="34" charset="0"/>
            </a:endParaRPr>
          </a:p>
        </p:txBody>
      </p:sp>
      <p:cxnSp>
        <p:nvCxnSpPr>
          <p:cNvPr id="11" name="Connettore 1 10"/>
          <p:cNvCxnSpPr>
            <a:cxnSpLocks/>
          </p:cNvCxnSpPr>
          <p:nvPr/>
        </p:nvCxnSpPr>
        <p:spPr>
          <a:xfrm>
            <a:off x="766763" y="5805488"/>
            <a:ext cx="0" cy="792162"/>
          </a:xfrm>
          <a:prstGeom prst="line">
            <a:avLst/>
          </a:prstGeom>
          <a:ln w="76200" cap="rnd">
            <a:solidFill>
              <a:srgbClr val="3749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olo 1"/>
          <p:cNvSpPr>
            <a:spLocks noGrp="1"/>
          </p:cNvSpPr>
          <p:nvPr>
            <p:ph type="ctrTitle" idx="4294967295"/>
          </p:nvPr>
        </p:nvSpPr>
        <p:spPr>
          <a:xfrm>
            <a:off x="263525" y="0"/>
            <a:ext cx="11664950" cy="857250"/>
          </a:xfrm>
        </p:spPr>
        <p:txBody>
          <a:bodyPr/>
          <a:lstStyle/>
          <a:p>
            <a:pPr algn="l" eaLnBrk="1" hangingPunct="1"/>
            <a:r>
              <a:rPr lang="it-IT" sz="3200" b="1" dirty="0">
                <a:solidFill>
                  <a:srgbClr val="374994"/>
                </a:solidFill>
                <a:latin typeface="Segoe UI" pitchFamily="34" charset="0"/>
                <a:cs typeface="Segoe UI" pitchFamily="34" charset="0"/>
                <a:sym typeface="Segoe UI" pitchFamily="34" charset="0"/>
              </a:rPr>
              <a:t>Vulnerabili Beni </a:t>
            </a:r>
            <a:r>
              <a:rPr lang="it-IT" sz="3200" b="1" dirty="0" err="1">
                <a:solidFill>
                  <a:srgbClr val="374994"/>
                </a:solidFill>
                <a:latin typeface="Segoe UI" pitchFamily="34" charset="0"/>
                <a:cs typeface="Segoe UI" pitchFamily="34" charset="0"/>
                <a:sym typeface="Segoe UI" pitchFamily="34" charset="0"/>
              </a:rPr>
              <a:t>LAB</a:t>
            </a:r>
            <a:r>
              <a:rPr lang="it-IT" sz="1800" dirty="0" err="1">
                <a:solidFill>
                  <a:srgbClr val="374994"/>
                </a:solidFill>
                <a:latin typeface="Segoe UI" pitchFamily="34" charset="0"/>
                <a:cs typeface="Segoe UI" pitchFamily="34" charset="0"/>
                <a:sym typeface="Segoe UI" pitchFamily="34" charset="0"/>
              </a:rPr>
              <a:t>st</a:t>
            </a:r>
            <a:r>
              <a:rPr lang="it-IT" sz="1800" dirty="0">
                <a:solidFill>
                  <a:srgbClr val="374994"/>
                </a:solidFill>
                <a:latin typeface="Segoe UI" pitchFamily="34" charset="0"/>
                <a:cs typeface="Segoe UI" pitchFamily="34" charset="0"/>
                <a:sym typeface="Segoe UI" pitchFamily="34" charset="0"/>
              </a:rPr>
              <a:t> </a:t>
            </a:r>
            <a:r>
              <a:rPr lang="it-IT" sz="3200" dirty="0">
                <a:solidFill>
                  <a:srgbClr val="969696"/>
                </a:solidFill>
                <a:latin typeface="Segoe UI" pitchFamily="34" charset="0"/>
              </a:rPr>
              <a:t>|5 </a:t>
            </a:r>
            <a:endParaRPr lang="it-IT" sz="3200" b="1" dirty="0">
              <a:solidFill>
                <a:srgbClr val="374994"/>
              </a:solidFill>
              <a:latin typeface="Segoe UI" pitchFamily="34" charset="0"/>
              <a:cs typeface="Segoe UI" pitchFamily="34" charset="0"/>
              <a:sym typeface="Segoe UI" pitchFamily="34" charset="0"/>
            </a:endParaRPr>
          </a:p>
        </p:txBody>
      </p:sp>
      <p:sp>
        <p:nvSpPr>
          <p:cNvPr id="21506" name="Connettore 1 9"/>
          <p:cNvSpPr>
            <a:spLocks noChangeShapeType="1"/>
          </p:cNvSpPr>
          <p:nvPr/>
        </p:nvSpPr>
        <p:spPr bwMode="auto">
          <a:xfrm>
            <a:off x="0" y="6145213"/>
            <a:ext cx="12217400" cy="0"/>
          </a:xfrm>
          <a:prstGeom prst="line">
            <a:avLst/>
          </a:prstGeom>
          <a:noFill/>
          <a:ln w="19050">
            <a:solidFill>
              <a:srgbClr val="374994"/>
            </a:solidFill>
            <a:round/>
            <a:headEnd/>
            <a:tailEnd/>
          </a:ln>
        </p:spPr>
        <p:txBody>
          <a:bodyPr lIns="45719" rIns="45719"/>
          <a:lstStyle/>
          <a:p>
            <a:endParaRPr lang="it-IT"/>
          </a:p>
        </p:txBody>
      </p:sp>
      <p:sp>
        <p:nvSpPr>
          <p:cNvPr id="21507" name="CasellaDiTesto 12"/>
          <p:cNvSpPr txBox="1">
            <a:spLocks noChangeArrowheads="1"/>
          </p:cNvSpPr>
          <p:nvPr/>
        </p:nvSpPr>
        <p:spPr bwMode="auto">
          <a:xfrm>
            <a:off x="263525" y="6308725"/>
            <a:ext cx="5464175" cy="4572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45719" rIns="45719">
            <a:spAutoFit/>
          </a:bodyPr>
          <a:lstStyle/>
          <a:p>
            <a:r>
              <a:rPr lang="it-IT" sz="1200" b="1">
                <a:solidFill>
                  <a:srgbClr val="374994"/>
                </a:solidFill>
                <a:latin typeface="Calibri" pitchFamily="34" charset="0"/>
              </a:rPr>
              <a:t>Vulnerabili beni</a:t>
            </a:r>
          </a:p>
          <a:p>
            <a:r>
              <a:rPr lang="it-IT" sz="1200">
                <a:solidFill>
                  <a:srgbClr val="595959"/>
                </a:solidFill>
                <a:latin typeface="Calibri" pitchFamily="34" charset="0"/>
              </a:rPr>
              <a:t>Lucia Linda </a:t>
            </a:r>
            <a:r>
              <a:rPr lang="it-IT" sz="1200" b="1">
                <a:solidFill>
                  <a:srgbClr val="595959"/>
                </a:solidFill>
                <a:latin typeface="Calibri" pitchFamily="34" charset="0"/>
              </a:rPr>
              <a:t>Cella</a:t>
            </a:r>
            <a:endParaRPr lang="it-IT" sz="1200" b="1" i="1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21508" name="Connettore 1 9"/>
          <p:cNvSpPr>
            <a:spLocks noChangeShapeType="1"/>
          </p:cNvSpPr>
          <p:nvPr/>
        </p:nvSpPr>
        <p:spPr bwMode="auto">
          <a:xfrm>
            <a:off x="0" y="1052513"/>
            <a:ext cx="12217400" cy="0"/>
          </a:xfrm>
          <a:prstGeom prst="line">
            <a:avLst/>
          </a:prstGeom>
          <a:noFill/>
          <a:ln w="19050">
            <a:solidFill>
              <a:srgbClr val="374994"/>
            </a:solidFill>
            <a:round/>
            <a:headEnd/>
            <a:tailEnd/>
          </a:ln>
        </p:spPr>
        <p:txBody>
          <a:bodyPr lIns="45719" rIns="45719"/>
          <a:lstStyle/>
          <a:p>
            <a:endParaRPr lang="it-IT"/>
          </a:p>
        </p:txBody>
      </p:sp>
      <p:sp>
        <p:nvSpPr>
          <p:cNvPr id="21509" name="Titolo 1"/>
          <p:cNvSpPr txBox="1">
            <a:spLocks noChangeArrowheads="1"/>
          </p:cNvSpPr>
          <p:nvPr/>
        </p:nvSpPr>
        <p:spPr bwMode="auto">
          <a:xfrm>
            <a:off x="334963" y="2781300"/>
            <a:ext cx="11664950" cy="10842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45719" rIns="45719"/>
          <a:lstStyle/>
          <a:p>
            <a:pPr algn="just"/>
            <a:endParaRPr lang="it-IT" sz="1600">
              <a:solidFill>
                <a:srgbClr val="595959"/>
              </a:solidFill>
              <a:latin typeface="Segoe UI" pitchFamily="34" charset="0"/>
              <a:cs typeface="Segoe UI" pitchFamily="34" charset="0"/>
              <a:sym typeface="Segoe UI" pitchFamily="34" charset="0"/>
            </a:endParaRPr>
          </a:p>
        </p:txBody>
      </p:sp>
      <p:pic>
        <p:nvPicPr>
          <p:cNvPr id="21510" name="Immagine 3" descr="Vulnerabili_3_Foto_Camilla_ri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24338" y="1052513"/>
            <a:ext cx="5111750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1" name="Text Box 6"/>
          <p:cNvSpPr txBox="1">
            <a:spLocks noChangeArrowheads="1"/>
          </p:cNvSpPr>
          <p:nvPr/>
        </p:nvSpPr>
        <p:spPr bwMode="auto">
          <a:xfrm>
            <a:off x="407988" y="1484313"/>
            <a:ext cx="2978150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i="1" dirty="0"/>
              <a:t>Le anime mi accompagnavano.</a:t>
            </a:r>
          </a:p>
          <a:p>
            <a:r>
              <a:rPr lang="it-IT" i="1" dirty="0"/>
              <a:t>Un luogo accogliente, </a:t>
            </a:r>
          </a:p>
          <a:p>
            <a:r>
              <a:rPr lang="it-IT" i="1" dirty="0"/>
              <a:t>dove ci si può sentire vividamente, essere contenti, </a:t>
            </a:r>
          </a:p>
          <a:p>
            <a:r>
              <a:rPr lang="it-IT" i="1" dirty="0"/>
              <a:t>o malinconici, insieme.</a:t>
            </a:r>
          </a:p>
          <a:p>
            <a:endParaRPr lang="it-IT" i="1" dirty="0"/>
          </a:p>
          <a:p>
            <a:r>
              <a:rPr lang="it-IT" i="1" dirty="0"/>
              <a:t>Un luogo così tanto "casa" da condividerlo </a:t>
            </a:r>
          </a:p>
          <a:p>
            <a:r>
              <a:rPr lang="it-IT" i="1" dirty="0"/>
              <a:t>con le persone </a:t>
            </a:r>
          </a:p>
          <a:p>
            <a:r>
              <a:rPr lang="it-IT" i="1" dirty="0"/>
              <a:t>che più si amano.</a:t>
            </a:r>
          </a:p>
        </p:txBody>
      </p:sp>
      <p:sp>
        <p:nvSpPr>
          <p:cNvPr id="21512" name="Rectangle 5"/>
          <p:cNvSpPr>
            <a:spLocks noChangeArrowheads="1"/>
          </p:cNvSpPr>
          <p:nvPr/>
        </p:nvSpPr>
        <p:spPr bwMode="auto">
          <a:xfrm>
            <a:off x="9409113" y="3573463"/>
            <a:ext cx="1439862" cy="256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it-IT">
                <a:solidFill>
                  <a:schemeClr val="tx2"/>
                </a:solidFill>
                <a:latin typeface="Calibri" pitchFamily="34" charset="0"/>
              </a:rPr>
              <a:t>Avventura</a:t>
            </a:r>
          </a:p>
          <a:p>
            <a:pPr eaLnBrk="0" hangingPunct="0"/>
            <a:r>
              <a:rPr lang="it-IT">
                <a:solidFill>
                  <a:schemeClr val="tx2"/>
                </a:solidFill>
                <a:latin typeface="Calibri" pitchFamily="34" charset="0"/>
              </a:rPr>
              <a:t>Imparare</a:t>
            </a:r>
          </a:p>
          <a:p>
            <a:pPr eaLnBrk="0" hangingPunct="0"/>
            <a:r>
              <a:rPr lang="it-IT">
                <a:solidFill>
                  <a:schemeClr val="tx2"/>
                </a:solidFill>
                <a:latin typeface="Calibri" pitchFamily="34" charset="0"/>
              </a:rPr>
              <a:t>Ascoltare sé stessi</a:t>
            </a:r>
          </a:p>
          <a:p>
            <a:pPr eaLnBrk="0" hangingPunct="0"/>
            <a:r>
              <a:rPr lang="it-IT">
                <a:solidFill>
                  <a:schemeClr val="tx2"/>
                </a:solidFill>
                <a:latin typeface="Calibri" pitchFamily="34" charset="0"/>
              </a:rPr>
              <a:t>Lettere</a:t>
            </a:r>
          </a:p>
          <a:p>
            <a:pPr eaLnBrk="0" hangingPunct="0"/>
            <a:r>
              <a:rPr lang="it-IT">
                <a:solidFill>
                  <a:schemeClr val="tx2"/>
                </a:solidFill>
                <a:latin typeface="Calibri" pitchFamily="34" charset="0"/>
              </a:rPr>
              <a:t>Serenità</a:t>
            </a:r>
          </a:p>
          <a:p>
            <a:pPr eaLnBrk="0" hangingPunct="0"/>
            <a:r>
              <a:rPr lang="it-IT">
                <a:solidFill>
                  <a:schemeClr val="tx2"/>
                </a:solidFill>
                <a:latin typeface="Calibri" pitchFamily="34" charset="0"/>
              </a:rPr>
              <a:t>Malinconia</a:t>
            </a:r>
          </a:p>
          <a:p>
            <a:pPr eaLnBrk="0" hangingPunct="0"/>
            <a:r>
              <a:rPr lang="it-IT">
                <a:solidFill>
                  <a:schemeClr val="tx2"/>
                </a:solidFill>
                <a:latin typeface="Calibri" pitchFamily="34" charset="0"/>
              </a:rPr>
              <a:t>Anima</a:t>
            </a:r>
          </a:p>
          <a:p>
            <a:pPr eaLnBrk="0" hangingPunct="0"/>
            <a:r>
              <a:rPr lang="it-IT">
                <a:solidFill>
                  <a:schemeClr val="tx2"/>
                </a:solidFill>
                <a:latin typeface="Calibri" pitchFamily="34" charset="0"/>
              </a:rPr>
              <a:t>Casa</a:t>
            </a:r>
          </a:p>
        </p:txBody>
      </p:sp>
      <p:sp>
        <p:nvSpPr>
          <p:cNvPr id="21513" name="Rectangle 13"/>
          <p:cNvSpPr>
            <a:spLocks noChangeArrowheads="1"/>
          </p:cNvSpPr>
          <p:nvPr/>
        </p:nvSpPr>
        <p:spPr bwMode="auto">
          <a:xfrm>
            <a:off x="263525" y="5734050"/>
            <a:ext cx="7858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>
                <a:latin typeface="Calibri" pitchFamily="34" charset="0"/>
              </a:rPr>
              <a:t>Camilla</a:t>
            </a:r>
          </a:p>
        </p:txBody>
      </p:sp>
      <p:pic>
        <p:nvPicPr>
          <p:cNvPr id="21514" name="Segnaposto contenuto 5" descr="Vulnerabili_beni_cover_0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17175" y="1052513"/>
            <a:ext cx="1774825" cy="177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5" name="Text Box 18"/>
          <p:cNvSpPr txBox="1">
            <a:spLocks noChangeArrowheads="1"/>
          </p:cNvSpPr>
          <p:nvPr/>
        </p:nvSpPr>
        <p:spPr bwMode="auto">
          <a:xfrm rot="-5400000">
            <a:off x="3101976" y="5054600"/>
            <a:ext cx="19415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200"/>
              <a:t>Roma, Cimitero Acattolico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olo 1"/>
          <p:cNvSpPr>
            <a:spLocks noGrp="1"/>
          </p:cNvSpPr>
          <p:nvPr>
            <p:ph type="ctrTitle" idx="4294967295"/>
          </p:nvPr>
        </p:nvSpPr>
        <p:spPr>
          <a:xfrm>
            <a:off x="263525" y="0"/>
            <a:ext cx="11664950" cy="857250"/>
          </a:xfrm>
        </p:spPr>
        <p:txBody>
          <a:bodyPr/>
          <a:lstStyle/>
          <a:p>
            <a:pPr algn="l" eaLnBrk="1" hangingPunct="1"/>
            <a:r>
              <a:rPr lang="it-IT" sz="3200" b="1">
                <a:solidFill>
                  <a:srgbClr val="374994"/>
                </a:solidFill>
                <a:latin typeface="Segoe UI" pitchFamily="34" charset="0"/>
                <a:cs typeface="Segoe UI" pitchFamily="34" charset="0"/>
                <a:sym typeface="Segoe UI" pitchFamily="34" charset="0"/>
              </a:rPr>
              <a:t>La serie radiofonica</a:t>
            </a:r>
          </a:p>
        </p:txBody>
      </p:sp>
      <p:sp>
        <p:nvSpPr>
          <p:cNvPr id="25602" name="Connettore 1 9"/>
          <p:cNvSpPr>
            <a:spLocks noChangeShapeType="1"/>
          </p:cNvSpPr>
          <p:nvPr/>
        </p:nvSpPr>
        <p:spPr bwMode="auto">
          <a:xfrm>
            <a:off x="0" y="6145213"/>
            <a:ext cx="12217400" cy="0"/>
          </a:xfrm>
          <a:prstGeom prst="line">
            <a:avLst/>
          </a:prstGeom>
          <a:noFill/>
          <a:ln w="19050">
            <a:solidFill>
              <a:srgbClr val="374994"/>
            </a:solidFill>
            <a:round/>
            <a:headEnd/>
            <a:tailEnd/>
          </a:ln>
        </p:spPr>
        <p:txBody>
          <a:bodyPr lIns="45719" rIns="45719"/>
          <a:lstStyle/>
          <a:p>
            <a:endParaRPr lang="it-IT"/>
          </a:p>
        </p:txBody>
      </p:sp>
      <p:sp>
        <p:nvSpPr>
          <p:cNvPr id="25603" name="CasellaDiTesto 12"/>
          <p:cNvSpPr txBox="1">
            <a:spLocks noChangeArrowheads="1"/>
          </p:cNvSpPr>
          <p:nvPr/>
        </p:nvSpPr>
        <p:spPr bwMode="auto">
          <a:xfrm>
            <a:off x="263525" y="6291263"/>
            <a:ext cx="5464175" cy="4572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45719" rIns="45719">
            <a:spAutoFit/>
          </a:bodyPr>
          <a:lstStyle/>
          <a:p>
            <a:r>
              <a:rPr lang="it-IT" sz="1200" b="1">
                <a:solidFill>
                  <a:srgbClr val="374994"/>
                </a:solidFill>
                <a:latin typeface="Calibri" pitchFamily="34" charset="0"/>
              </a:rPr>
              <a:t>Vulnerabili beni</a:t>
            </a:r>
          </a:p>
          <a:p>
            <a:r>
              <a:rPr lang="it-IT" sz="1200">
                <a:solidFill>
                  <a:srgbClr val="595959"/>
                </a:solidFill>
                <a:latin typeface="Calibri" pitchFamily="34" charset="0"/>
              </a:rPr>
              <a:t>Lucia Linda </a:t>
            </a:r>
            <a:r>
              <a:rPr lang="it-IT" sz="1200" b="1">
                <a:solidFill>
                  <a:srgbClr val="595959"/>
                </a:solidFill>
                <a:latin typeface="Calibri" pitchFamily="34" charset="0"/>
              </a:rPr>
              <a:t>Cella</a:t>
            </a:r>
            <a:endParaRPr lang="it-IT" sz="1200" b="1" i="1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25604" name="Connettore 1 9"/>
          <p:cNvSpPr>
            <a:spLocks noChangeShapeType="1"/>
          </p:cNvSpPr>
          <p:nvPr/>
        </p:nvSpPr>
        <p:spPr bwMode="auto">
          <a:xfrm>
            <a:off x="0" y="1052513"/>
            <a:ext cx="12217400" cy="0"/>
          </a:xfrm>
          <a:prstGeom prst="line">
            <a:avLst/>
          </a:prstGeom>
          <a:noFill/>
          <a:ln w="19050">
            <a:solidFill>
              <a:srgbClr val="374994"/>
            </a:solidFill>
            <a:round/>
            <a:headEnd/>
            <a:tailEnd/>
          </a:ln>
        </p:spPr>
        <p:txBody>
          <a:bodyPr lIns="45719" rIns="45719"/>
          <a:lstStyle/>
          <a:p>
            <a:endParaRPr lang="it-IT"/>
          </a:p>
        </p:txBody>
      </p:sp>
      <p:sp>
        <p:nvSpPr>
          <p:cNvPr id="25605" name="Titolo 1"/>
          <p:cNvSpPr txBox="1">
            <a:spLocks noChangeArrowheads="1"/>
          </p:cNvSpPr>
          <p:nvPr/>
        </p:nvSpPr>
        <p:spPr bwMode="auto">
          <a:xfrm>
            <a:off x="334963" y="2781300"/>
            <a:ext cx="11664950" cy="10842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45719" rIns="45719"/>
          <a:lstStyle/>
          <a:p>
            <a:pPr algn="just"/>
            <a:endParaRPr lang="it-IT" sz="1600">
              <a:solidFill>
                <a:srgbClr val="595959"/>
              </a:solidFill>
              <a:latin typeface="Segoe UI" pitchFamily="34" charset="0"/>
              <a:cs typeface="Segoe UI" pitchFamily="34" charset="0"/>
              <a:sym typeface="Segoe UI" pitchFamily="34" charset="0"/>
            </a:endParaRPr>
          </a:p>
        </p:txBody>
      </p:sp>
      <p:pic>
        <p:nvPicPr>
          <p:cNvPr id="25606" name="Picture 8" descr="Vulnerabili_beni_cover2_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3025" y="3357563"/>
            <a:ext cx="1774825" cy="177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-7945438" y="4365625"/>
            <a:ext cx="102727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 sz="1200"/>
          </a:p>
          <a:p>
            <a:endParaRPr lang="it-IT" sz="1200" b="1"/>
          </a:p>
        </p:txBody>
      </p:sp>
      <p:sp>
        <p:nvSpPr>
          <p:cNvPr id="25608" name="Rectangle 10"/>
          <p:cNvSpPr>
            <a:spLocks noChangeArrowheads="1"/>
          </p:cNvSpPr>
          <p:nvPr/>
        </p:nvSpPr>
        <p:spPr bwMode="auto">
          <a:xfrm>
            <a:off x="191344" y="1052736"/>
            <a:ext cx="443981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it-IT" sz="1000" b="1" dirty="0">
              <a:latin typeface="Calibri" pitchFamily="34" charset="0"/>
            </a:endParaRPr>
          </a:p>
          <a:p>
            <a:r>
              <a:rPr lang="it-IT" sz="2000" b="1" dirty="0">
                <a:solidFill>
                  <a:srgbClr val="D13004"/>
                </a:solidFill>
                <a:latin typeface="Calibri" pitchFamily="34" charset="0"/>
              </a:rPr>
              <a:t>Patrimonio ma anche i suoi “mestieri”, </a:t>
            </a:r>
          </a:p>
          <a:p>
            <a:r>
              <a:rPr lang="it-IT" sz="2000" b="1" dirty="0">
                <a:solidFill>
                  <a:srgbClr val="D13004"/>
                </a:solidFill>
                <a:latin typeface="Calibri" pitchFamily="34" charset="0"/>
              </a:rPr>
              <a:t>e lo sguardo dei professionisti.</a:t>
            </a:r>
            <a:endParaRPr lang="it-IT" sz="1400" b="1" dirty="0">
              <a:solidFill>
                <a:srgbClr val="D13004"/>
              </a:solidFill>
              <a:latin typeface="Calibri" pitchFamily="34" charset="0"/>
            </a:endParaRPr>
          </a:p>
        </p:txBody>
      </p:sp>
      <p:sp>
        <p:nvSpPr>
          <p:cNvPr id="25609" name="Rectangle 11"/>
          <p:cNvSpPr>
            <a:spLocks noChangeArrowheads="1"/>
          </p:cNvSpPr>
          <p:nvPr/>
        </p:nvSpPr>
        <p:spPr bwMode="auto">
          <a:xfrm>
            <a:off x="191344" y="2708920"/>
            <a:ext cx="9840416" cy="34163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it-IT" b="1" dirty="0">
                <a:latin typeface="Calibri" pitchFamily="34" charset="0"/>
              </a:rPr>
              <a:t>Manutenzione</a:t>
            </a:r>
            <a:r>
              <a:rPr lang="it-IT" dirty="0">
                <a:latin typeface="Calibri" pitchFamily="34" charset="0"/>
              </a:rPr>
              <a:t>: intervista a Lucia Cella, curatrice progetto</a:t>
            </a:r>
          </a:p>
          <a:p>
            <a:r>
              <a:rPr lang="it-IT" b="1" dirty="0">
                <a:latin typeface="Calibri" pitchFamily="34" charset="0"/>
              </a:rPr>
              <a:t>Adattabilità</a:t>
            </a:r>
            <a:r>
              <a:rPr lang="it-IT" dirty="0">
                <a:latin typeface="Calibri" pitchFamily="34" charset="0"/>
              </a:rPr>
              <a:t> - Intervista a Lia Camerlengo, storica dell'arte</a:t>
            </a:r>
          </a:p>
          <a:p>
            <a:r>
              <a:rPr lang="it-IT" b="1" dirty="0">
                <a:latin typeface="Calibri" pitchFamily="34" charset="0"/>
              </a:rPr>
              <a:t>Affidabilità</a:t>
            </a:r>
            <a:r>
              <a:rPr lang="it-IT" dirty="0">
                <a:latin typeface="Calibri" pitchFamily="34" charset="0"/>
              </a:rPr>
              <a:t> - Intervista a Francesca </a:t>
            </a:r>
            <a:r>
              <a:rPr lang="it-IT" dirty="0" err="1">
                <a:latin typeface="Calibri" pitchFamily="34" charset="0"/>
              </a:rPr>
              <a:t>Sortino</a:t>
            </a:r>
            <a:r>
              <a:rPr lang="it-IT" dirty="0">
                <a:latin typeface="Calibri" pitchFamily="34" charset="0"/>
              </a:rPr>
              <a:t>, corsista laboratorio narrativo adulti</a:t>
            </a:r>
          </a:p>
          <a:p>
            <a:r>
              <a:rPr lang="it-IT" b="1" dirty="0">
                <a:latin typeface="Calibri" pitchFamily="34" charset="0"/>
              </a:rPr>
              <a:t>Allentamento</a:t>
            </a:r>
            <a:r>
              <a:rPr lang="it-IT" dirty="0">
                <a:latin typeface="Calibri" pitchFamily="34" charset="0"/>
              </a:rPr>
              <a:t> - Intervista a Maria Luisa </a:t>
            </a:r>
            <a:r>
              <a:rPr lang="it-IT" dirty="0" err="1">
                <a:latin typeface="Calibri" pitchFamily="34" charset="0"/>
              </a:rPr>
              <a:t>Tomasi</a:t>
            </a:r>
            <a:r>
              <a:rPr lang="it-IT" dirty="0">
                <a:latin typeface="Calibri" pitchFamily="34" charset="0"/>
              </a:rPr>
              <a:t>, restauratrice beni </a:t>
            </a:r>
            <a:r>
              <a:rPr lang="it-IT" dirty="0" err="1">
                <a:latin typeface="Calibri" pitchFamily="34" charset="0"/>
              </a:rPr>
              <a:t>storico-artistici</a:t>
            </a:r>
            <a:r>
              <a:rPr lang="it-IT" dirty="0">
                <a:latin typeface="Calibri" pitchFamily="34" charset="0"/>
              </a:rPr>
              <a:t> Soprintendenza </a:t>
            </a:r>
          </a:p>
          <a:p>
            <a:r>
              <a:rPr lang="it-IT" b="1" dirty="0">
                <a:latin typeface="Calibri" pitchFamily="34" charset="0"/>
              </a:rPr>
              <a:t>Conservazione</a:t>
            </a:r>
            <a:r>
              <a:rPr lang="it-IT" dirty="0">
                <a:latin typeface="Calibri" pitchFamily="34" charset="0"/>
              </a:rPr>
              <a:t> - Intervista a Salvatore Ferrari, storico dell’arte Soprintendenza</a:t>
            </a:r>
          </a:p>
          <a:p>
            <a:r>
              <a:rPr lang="it-IT" b="1" dirty="0">
                <a:latin typeface="Calibri" pitchFamily="34" charset="0"/>
              </a:rPr>
              <a:t>Distacco</a:t>
            </a:r>
            <a:r>
              <a:rPr lang="it-IT" dirty="0">
                <a:latin typeface="Calibri" pitchFamily="34" charset="0"/>
              </a:rPr>
              <a:t> - Intervista a Daniela Pera, restauratrice beni </a:t>
            </a:r>
            <a:r>
              <a:rPr lang="it-IT" dirty="0" err="1">
                <a:latin typeface="Calibri" pitchFamily="34" charset="0"/>
              </a:rPr>
              <a:t>storico-artistici</a:t>
            </a:r>
            <a:r>
              <a:rPr lang="it-IT" dirty="0">
                <a:latin typeface="Calibri" pitchFamily="34" charset="0"/>
              </a:rPr>
              <a:t> Soprintendenza </a:t>
            </a:r>
            <a:br>
              <a:rPr lang="it-IT" dirty="0">
                <a:latin typeface="Calibri" pitchFamily="34" charset="0"/>
              </a:rPr>
            </a:br>
            <a:r>
              <a:rPr lang="it-IT" b="1" dirty="0">
                <a:latin typeface="Calibri" pitchFamily="34" charset="0"/>
              </a:rPr>
              <a:t>Frammenti</a:t>
            </a:r>
            <a:r>
              <a:rPr lang="it-IT" dirty="0">
                <a:latin typeface="Calibri" pitchFamily="34" charset="0"/>
              </a:rPr>
              <a:t> - Intervista a Luca </a:t>
            </a:r>
            <a:r>
              <a:rPr lang="it-IT" dirty="0" err="1">
                <a:latin typeface="Calibri" pitchFamily="34" charset="0"/>
              </a:rPr>
              <a:t>Gabrielli</a:t>
            </a:r>
            <a:r>
              <a:rPr lang="it-IT" dirty="0">
                <a:latin typeface="Calibri" pitchFamily="34" charset="0"/>
              </a:rPr>
              <a:t>, direttore Ufficio Beni </a:t>
            </a:r>
            <a:r>
              <a:rPr lang="it-IT" dirty="0" err="1">
                <a:latin typeface="Calibri" pitchFamily="34" charset="0"/>
              </a:rPr>
              <a:t>storico-artistici</a:t>
            </a:r>
            <a:r>
              <a:rPr lang="it-IT" dirty="0">
                <a:latin typeface="Calibri" pitchFamily="34" charset="0"/>
              </a:rPr>
              <a:t> Soprintendenza </a:t>
            </a:r>
            <a:r>
              <a:rPr lang="it-IT" b="1" dirty="0">
                <a:latin typeface="Calibri" pitchFamily="34" charset="0"/>
              </a:rPr>
              <a:t>Risarcimento</a:t>
            </a:r>
            <a:r>
              <a:rPr lang="it-IT" dirty="0">
                <a:latin typeface="Calibri" pitchFamily="34" charset="0"/>
              </a:rPr>
              <a:t> - Intervista a Antonella Conte, restauratrice Ufficio beni archivistici, librari e Archivio provinciale Soprintendenza </a:t>
            </a:r>
          </a:p>
          <a:p>
            <a:r>
              <a:rPr lang="it-IT" b="1" dirty="0">
                <a:latin typeface="Calibri" pitchFamily="34" charset="0"/>
              </a:rPr>
              <a:t>Stress</a:t>
            </a:r>
            <a:r>
              <a:rPr lang="it-IT" dirty="0">
                <a:latin typeface="Calibri" pitchFamily="34" charset="0"/>
              </a:rPr>
              <a:t> - Intervista a Carlo Nardi, musicista e tecnico del suono (registrazione e produzione audio del progetto)</a:t>
            </a:r>
            <a:br>
              <a:rPr lang="it-IT" dirty="0">
                <a:latin typeface="Calibri" pitchFamily="34" charset="0"/>
              </a:rPr>
            </a:br>
            <a:r>
              <a:rPr lang="it-IT" b="1" dirty="0">
                <a:latin typeface="Calibri" pitchFamily="34" charset="0"/>
              </a:rPr>
              <a:t>Macchia</a:t>
            </a:r>
            <a:r>
              <a:rPr lang="it-IT" dirty="0">
                <a:latin typeface="Calibri" pitchFamily="34" charset="0"/>
              </a:rPr>
              <a:t> - Intervista a Ilaria </a:t>
            </a:r>
            <a:r>
              <a:rPr lang="it-IT" dirty="0" err="1">
                <a:latin typeface="Calibri" pitchFamily="34" charset="0"/>
              </a:rPr>
              <a:t>Andaloro</a:t>
            </a:r>
            <a:r>
              <a:rPr lang="it-IT" dirty="0">
                <a:latin typeface="Calibri" pitchFamily="34" charset="0"/>
              </a:rPr>
              <a:t> e Fabio </a:t>
            </a:r>
            <a:r>
              <a:rPr lang="it-IT" dirty="0" err="1">
                <a:latin typeface="Calibri" pitchFamily="34" charset="0"/>
              </a:rPr>
              <a:t>Gaccioli</a:t>
            </a:r>
            <a:r>
              <a:rPr lang="it-IT" dirty="0">
                <a:latin typeface="Calibri" pitchFamily="34" charset="0"/>
              </a:rPr>
              <a:t>, attori, educatori teatrali e voci degli audio </a:t>
            </a:r>
            <a:endParaRPr lang="it-IT" dirty="0"/>
          </a:p>
        </p:txBody>
      </p:sp>
      <p:pic>
        <p:nvPicPr>
          <p:cNvPr id="25610" name="Picture 12" descr="Screenshot (47)"/>
          <p:cNvPicPr>
            <a:picLocks noChangeAspect="1" noChangeArrowheads="1"/>
          </p:cNvPicPr>
          <p:nvPr/>
        </p:nvPicPr>
        <p:blipFill>
          <a:blip r:embed="rId3" cstate="print"/>
          <a:srcRect l="25329" t="8820" r="45409" b="21332"/>
          <a:stretch>
            <a:fillRect/>
          </a:stretch>
        </p:blipFill>
        <p:spPr bwMode="auto">
          <a:xfrm>
            <a:off x="9696400" y="1067032"/>
            <a:ext cx="2495601" cy="3666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1" name="Rectangle 18"/>
          <p:cNvSpPr>
            <a:spLocks noChangeArrowheads="1"/>
          </p:cNvSpPr>
          <p:nvPr/>
        </p:nvSpPr>
        <p:spPr bwMode="auto">
          <a:xfrm>
            <a:off x="2351584" y="1988840"/>
            <a:ext cx="52562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dirty="0">
                <a:hlinkClick r:id="rId4"/>
              </a:rPr>
              <a:t>https://www.sanbaradio.it/podcast/vulnerabili-beni</a:t>
            </a:r>
            <a:endParaRPr lang="it-IT" dirty="0"/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5087888" y="1052736"/>
            <a:ext cx="4608512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endParaRPr lang="it-IT" sz="1000" b="1" dirty="0">
              <a:latin typeface="Calibri" pitchFamily="34" charset="0"/>
            </a:endParaRPr>
          </a:p>
          <a:p>
            <a:pPr algn="r"/>
            <a:r>
              <a:rPr lang="it-IT" sz="2000" b="1" dirty="0">
                <a:solidFill>
                  <a:srgbClr val="D13004"/>
                </a:solidFill>
                <a:latin typeface="Calibri" pitchFamily="34" charset="0"/>
              </a:rPr>
              <a:t>Se non è raccontato cesserà di esistere, </a:t>
            </a:r>
          </a:p>
          <a:p>
            <a:pPr algn="r"/>
            <a:r>
              <a:rPr lang="it-IT" sz="2000" b="1" dirty="0">
                <a:solidFill>
                  <a:srgbClr val="D13004"/>
                </a:solidFill>
                <a:latin typeface="Calibri" pitchFamily="34" charset="0"/>
              </a:rPr>
              <a:t>e nessuno ne avrà cura.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olo 1"/>
          <p:cNvSpPr>
            <a:spLocks noGrp="1"/>
          </p:cNvSpPr>
          <p:nvPr>
            <p:ph type="ctrTitle"/>
          </p:nvPr>
        </p:nvSpPr>
        <p:spPr>
          <a:xfrm>
            <a:off x="263525" y="0"/>
            <a:ext cx="11664950" cy="857250"/>
          </a:xfrm>
        </p:spPr>
        <p:txBody>
          <a:bodyPr/>
          <a:lstStyle/>
          <a:p>
            <a:pPr algn="l" eaLnBrk="1" hangingPunct="1"/>
            <a:r>
              <a:rPr lang="it-IT" sz="3200" b="1" dirty="0">
                <a:solidFill>
                  <a:srgbClr val="374994"/>
                </a:solidFill>
                <a:latin typeface="Segoe UI" pitchFamily="34" charset="0"/>
                <a:cs typeface="Segoe UI" pitchFamily="34" charset="0"/>
                <a:sym typeface="Segoe UI" pitchFamily="34" charset="0"/>
              </a:rPr>
              <a:t>Cos’è </a:t>
            </a:r>
            <a:r>
              <a:rPr lang="it-IT" sz="3200" dirty="0">
                <a:solidFill>
                  <a:srgbClr val="969696"/>
                </a:solidFill>
                <a:latin typeface="Segoe UI" pitchFamily="34" charset="0"/>
              </a:rPr>
              <a:t>|1</a:t>
            </a:r>
          </a:p>
        </p:txBody>
      </p:sp>
      <p:sp>
        <p:nvSpPr>
          <p:cNvPr id="15363" name="Connettore 1 9"/>
          <p:cNvSpPr>
            <a:spLocks noChangeShapeType="1"/>
          </p:cNvSpPr>
          <p:nvPr/>
        </p:nvSpPr>
        <p:spPr bwMode="auto">
          <a:xfrm>
            <a:off x="0" y="6145213"/>
            <a:ext cx="12217400" cy="0"/>
          </a:xfrm>
          <a:prstGeom prst="line">
            <a:avLst/>
          </a:prstGeom>
          <a:noFill/>
          <a:ln w="19050">
            <a:solidFill>
              <a:srgbClr val="374994"/>
            </a:solidFill>
            <a:round/>
            <a:headEnd/>
            <a:tailEnd/>
          </a:ln>
        </p:spPr>
        <p:txBody>
          <a:bodyPr lIns="45719" rIns="45719"/>
          <a:lstStyle/>
          <a:p>
            <a:endParaRPr lang="it-IT"/>
          </a:p>
        </p:txBody>
      </p:sp>
      <p:sp>
        <p:nvSpPr>
          <p:cNvPr id="15364" name="CasellaDiTesto 12"/>
          <p:cNvSpPr txBox="1">
            <a:spLocks noChangeArrowheads="1"/>
          </p:cNvSpPr>
          <p:nvPr/>
        </p:nvSpPr>
        <p:spPr bwMode="auto">
          <a:xfrm>
            <a:off x="263525" y="6308725"/>
            <a:ext cx="5464175" cy="4572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45719" rIns="45719">
            <a:spAutoFit/>
          </a:bodyPr>
          <a:lstStyle/>
          <a:p>
            <a:r>
              <a:rPr lang="it-IT" sz="1200" b="1">
                <a:solidFill>
                  <a:srgbClr val="374994"/>
                </a:solidFill>
                <a:latin typeface="Calibri" pitchFamily="34" charset="0"/>
              </a:rPr>
              <a:t>Vulnerabili beni</a:t>
            </a:r>
          </a:p>
          <a:p>
            <a:r>
              <a:rPr lang="it-IT" sz="1200">
                <a:solidFill>
                  <a:srgbClr val="595959"/>
                </a:solidFill>
                <a:latin typeface="Calibri" pitchFamily="34" charset="0"/>
              </a:rPr>
              <a:t>Lucia Linda </a:t>
            </a:r>
            <a:r>
              <a:rPr lang="it-IT" sz="1200" b="1">
                <a:solidFill>
                  <a:srgbClr val="595959"/>
                </a:solidFill>
                <a:latin typeface="Calibri" pitchFamily="34" charset="0"/>
              </a:rPr>
              <a:t>Cella</a:t>
            </a:r>
            <a:endParaRPr lang="it-IT" sz="1200" b="1" i="1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15365" name="Titolo 1"/>
          <p:cNvSpPr txBox="1">
            <a:spLocks noChangeArrowheads="1"/>
          </p:cNvSpPr>
          <p:nvPr/>
        </p:nvSpPr>
        <p:spPr bwMode="auto">
          <a:xfrm>
            <a:off x="8544272" y="1052736"/>
            <a:ext cx="3382963" cy="16859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45719" rIns="45719"/>
          <a:lstStyle/>
          <a:p>
            <a:endParaRPr lang="it-IT">
              <a:solidFill>
                <a:srgbClr val="595959"/>
              </a:solidFill>
            </a:endParaRPr>
          </a:p>
          <a:p>
            <a:endParaRPr lang="it-IT" sz="1600">
              <a:solidFill>
                <a:srgbClr val="595959"/>
              </a:solidFill>
              <a:latin typeface="Segoe UI" pitchFamily="34" charset="0"/>
              <a:cs typeface="Segoe UI" pitchFamily="34" charset="0"/>
              <a:sym typeface="Segoe UI" pitchFamily="34" charset="0"/>
            </a:endParaRPr>
          </a:p>
        </p:txBody>
      </p:sp>
      <p:sp>
        <p:nvSpPr>
          <p:cNvPr id="15366" name="Connettore 1 9"/>
          <p:cNvSpPr>
            <a:spLocks noChangeShapeType="1"/>
          </p:cNvSpPr>
          <p:nvPr/>
        </p:nvSpPr>
        <p:spPr bwMode="auto">
          <a:xfrm>
            <a:off x="0" y="1052513"/>
            <a:ext cx="12217400" cy="0"/>
          </a:xfrm>
          <a:prstGeom prst="line">
            <a:avLst/>
          </a:prstGeom>
          <a:noFill/>
          <a:ln w="19050">
            <a:solidFill>
              <a:srgbClr val="374994"/>
            </a:solidFill>
            <a:round/>
            <a:headEnd/>
            <a:tailEnd/>
          </a:ln>
        </p:spPr>
        <p:txBody>
          <a:bodyPr lIns="45719" rIns="45719"/>
          <a:lstStyle/>
          <a:p>
            <a:endParaRPr lang="it-IT"/>
          </a:p>
        </p:txBody>
      </p:sp>
      <p:sp>
        <p:nvSpPr>
          <p:cNvPr id="15367" name="Titolo 1"/>
          <p:cNvSpPr txBox="1">
            <a:spLocks noChangeArrowheads="1"/>
          </p:cNvSpPr>
          <p:nvPr/>
        </p:nvSpPr>
        <p:spPr bwMode="auto">
          <a:xfrm>
            <a:off x="263525" y="2852738"/>
            <a:ext cx="11664950" cy="10842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45719" rIns="45719"/>
          <a:lstStyle/>
          <a:p>
            <a:pPr algn="just"/>
            <a:endParaRPr lang="it-IT" sz="1600">
              <a:solidFill>
                <a:srgbClr val="595959"/>
              </a:solidFill>
              <a:latin typeface="Segoe UI" pitchFamily="34" charset="0"/>
              <a:cs typeface="Segoe UI" pitchFamily="34" charset="0"/>
              <a:sym typeface="Segoe UI" pitchFamily="34" charset="0"/>
            </a:endParaRPr>
          </a:p>
        </p:txBody>
      </p:sp>
      <p:pic>
        <p:nvPicPr>
          <p:cNvPr id="15368" name="Picture 8" descr="Vulnerabili beni_coperti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963" y="1268413"/>
            <a:ext cx="7921625" cy="445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9" name="Rectangle 9"/>
          <p:cNvSpPr>
            <a:spLocks noChangeArrowheads="1"/>
          </p:cNvSpPr>
          <p:nvPr/>
        </p:nvSpPr>
        <p:spPr bwMode="auto">
          <a:xfrm>
            <a:off x="8760296" y="1196752"/>
            <a:ext cx="3240088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2800" dirty="0">
                <a:latin typeface="Calibri" pitchFamily="34" charset="0"/>
              </a:rPr>
              <a:t>un</a:t>
            </a:r>
            <a:r>
              <a:rPr lang="it-IT" sz="2800" dirty="0">
                <a:solidFill>
                  <a:srgbClr val="595959"/>
                </a:solidFill>
                <a:latin typeface="Calibri" pitchFamily="34" charset="0"/>
              </a:rPr>
              <a:t> </a:t>
            </a:r>
            <a:r>
              <a:rPr lang="it-IT" sz="2800" b="1" dirty="0">
                <a:solidFill>
                  <a:schemeClr val="tx2"/>
                </a:solidFill>
                <a:latin typeface="Calibri" pitchFamily="34" charset="0"/>
              </a:rPr>
              <a:t>progetto</a:t>
            </a:r>
          </a:p>
          <a:p>
            <a:pPr algn="ctr"/>
            <a:r>
              <a:rPr lang="it-IT" sz="2800" b="1" dirty="0">
                <a:solidFill>
                  <a:schemeClr val="tx2"/>
                </a:solidFill>
                <a:latin typeface="Calibri" pitchFamily="34" charset="0"/>
              </a:rPr>
              <a:t>sperimentale </a:t>
            </a:r>
          </a:p>
          <a:p>
            <a:pPr algn="ctr"/>
            <a:r>
              <a:rPr lang="it-IT" sz="2800" b="1" dirty="0">
                <a:solidFill>
                  <a:schemeClr val="tx2"/>
                </a:solidFill>
                <a:latin typeface="Calibri" pitchFamily="34" charset="0"/>
              </a:rPr>
              <a:t>per sole voci</a:t>
            </a:r>
            <a:r>
              <a:rPr lang="it-IT" sz="2800" dirty="0">
                <a:solidFill>
                  <a:srgbClr val="595959"/>
                </a:solidFill>
                <a:latin typeface="Calibri" pitchFamily="34" charset="0"/>
              </a:rPr>
              <a:t> </a:t>
            </a:r>
          </a:p>
          <a:p>
            <a:pPr algn="ctr"/>
            <a:endParaRPr lang="it-IT" sz="2400" dirty="0">
              <a:latin typeface="Calibri" pitchFamily="34" charset="0"/>
            </a:endParaRPr>
          </a:p>
          <a:p>
            <a:pPr algn="ctr"/>
            <a:r>
              <a:rPr lang="it-IT" sz="2400" dirty="0">
                <a:latin typeface="Calibri" pitchFamily="34" charset="0"/>
              </a:rPr>
              <a:t>declinate sui </a:t>
            </a:r>
          </a:p>
          <a:p>
            <a:pPr algn="ctr"/>
            <a:r>
              <a:rPr lang="it-IT" sz="2400" dirty="0">
                <a:latin typeface="Calibri" pitchFamily="34" charset="0"/>
              </a:rPr>
              <a:t>temi della fragilità e della cura, per saggiare le corrispondenze tra la condizione umana e quella del patrimonio culturale,  l’una e l’altro esposti e vulnerabili</a:t>
            </a:r>
            <a:endParaRPr lang="it-IT" sz="2400" dirty="0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15370" name="Rectangle 10"/>
          <p:cNvSpPr>
            <a:spLocks noChangeArrowheads="1"/>
          </p:cNvSpPr>
          <p:nvPr/>
        </p:nvSpPr>
        <p:spPr bwMode="auto">
          <a:xfrm>
            <a:off x="8328025" y="1268413"/>
            <a:ext cx="4171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chemeClr val="tx2"/>
                </a:solidFill>
                <a:latin typeface="Calibri" pitchFamily="34" charset="0"/>
              </a:rPr>
              <a:t>è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olo 1"/>
          <p:cNvSpPr>
            <a:spLocks noGrp="1"/>
          </p:cNvSpPr>
          <p:nvPr>
            <p:ph type="ctrTitle" idx="4294967295"/>
          </p:nvPr>
        </p:nvSpPr>
        <p:spPr>
          <a:xfrm>
            <a:off x="263525" y="0"/>
            <a:ext cx="11664950" cy="857250"/>
          </a:xfrm>
        </p:spPr>
        <p:txBody>
          <a:bodyPr/>
          <a:lstStyle/>
          <a:p>
            <a:pPr algn="l" eaLnBrk="1" hangingPunct="1"/>
            <a:r>
              <a:rPr lang="it-IT" sz="3200" b="1" dirty="0">
                <a:solidFill>
                  <a:srgbClr val="374994"/>
                </a:solidFill>
                <a:latin typeface="Segoe UI" pitchFamily="34" charset="0"/>
                <a:cs typeface="Segoe UI" pitchFamily="34" charset="0"/>
                <a:sym typeface="Segoe UI" pitchFamily="34" charset="0"/>
              </a:rPr>
              <a:t>Cos’è </a:t>
            </a:r>
            <a:r>
              <a:rPr lang="it-IT" sz="3200" dirty="0">
                <a:solidFill>
                  <a:srgbClr val="969696"/>
                </a:solidFill>
                <a:latin typeface="Segoe UI" pitchFamily="34" charset="0"/>
              </a:rPr>
              <a:t>|2</a:t>
            </a:r>
          </a:p>
        </p:txBody>
      </p:sp>
      <p:sp>
        <p:nvSpPr>
          <p:cNvPr id="16386" name="Connettore 1 9"/>
          <p:cNvSpPr>
            <a:spLocks noChangeShapeType="1"/>
          </p:cNvSpPr>
          <p:nvPr/>
        </p:nvSpPr>
        <p:spPr bwMode="auto">
          <a:xfrm>
            <a:off x="0" y="6145213"/>
            <a:ext cx="12217400" cy="0"/>
          </a:xfrm>
          <a:prstGeom prst="line">
            <a:avLst/>
          </a:prstGeom>
          <a:noFill/>
          <a:ln w="19050">
            <a:solidFill>
              <a:srgbClr val="374994"/>
            </a:solidFill>
            <a:round/>
            <a:headEnd/>
            <a:tailEnd/>
          </a:ln>
        </p:spPr>
        <p:txBody>
          <a:bodyPr lIns="45719" rIns="45719"/>
          <a:lstStyle/>
          <a:p>
            <a:endParaRPr lang="it-IT"/>
          </a:p>
        </p:txBody>
      </p:sp>
      <p:sp>
        <p:nvSpPr>
          <p:cNvPr id="16387" name="CasellaDiTesto 12"/>
          <p:cNvSpPr txBox="1">
            <a:spLocks noChangeArrowheads="1"/>
          </p:cNvSpPr>
          <p:nvPr/>
        </p:nvSpPr>
        <p:spPr bwMode="auto">
          <a:xfrm>
            <a:off x="263525" y="6291263"/>
            <a:ext cx="5464175" cy="4572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45719" rIns="45719">
            <a:spAutoFit/>
          </a:bodyPr>
          <a:lstStyle/>
          <a:p>
            <a:r>
              <a:rPr lang="it-IT" sz="1200" b="1">
                <a:solidFill>
                  <a:srgbClr val="374994"/>
                </a:solidFill>
                <a:latin typeface="Calibri" pitchFamily="34" charset="0"/>
              </a:rPr>
              <a:t>Vulnerabili beni</a:t>
            </a:r>
          </a:p>
          <a:p>
            <a:r>
              <a:rPr lang="it-IT" sz="1200">
                <a:solidFill>
                  <a:srgbClr val="595959"/>
                </a:solidFill>
                <a:latin typeface="Calibri" pitchFamily="34" charset="0"/>
              </a:rPr>
              <a:t>Lucia Linda </a:t>
            </a:r>
            <a:r>
              <a:rPr lang="it-IT" sz="1200" b="1">
                <a:solidFill>
                  <a:srgbClr val="595959"/>
                </a:solidFill>
                <a:latin typeface="Calibri" pitchFamily="34" charset="0"/>
              </a:rPr>
              <a:t>Cella</a:t>
            </a:r>
            <a:endParaRPr lang="it-IT" sz="1200" b="1" i="1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16388" name="Titolo 1"/>
          <p:cNvSpPr txBox="1">
            <a:spLocks noChangeArrowheads="1"/>
          </p:cNvSpPr>
          <p:nvPr/>
        </p:nvSpPr>
        <p:spPr bwMode="auto">
          <a:xfrm>
            <a:off x="6168008" y="1052736"/>
            <a:ext cx="5686425" cy="511256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45719" rIns="45719"/>
          <a:lstStyle/>
          <a:p>
            <a:endParaRPr lang="it-IT" sz="1200" b="1" dirty="0">
              <a:solidFill>
                <a:schemeClr val="tx2"/>
              </a:solidFill>
              <a:latin typeface="Calibri" pitchFamily="34" charset="0"/>
            </a:endParaRPr>
          </a:p>
          <a:p>
            <a:r>
              <a:rPr lang="it-IT" sz="2400" b="1" dirty="0">
                <a:solidFill>
                  <a:schemeClr val="tx2"/>
                </a:solidFill>
                <a:latin typeface="Calibri" pitchFamily="34" charset="0"/>
              </a:rPr>
              <a:t>un ciclo di 10 audio composti da</a:t>
            </a:r>
            <a:r>
              <a:rPr lang="it-IT" sz="2400" dirty="0">
                <a:solidFill>
                  <a:schemeClr val="tx2"/>
                </a:solidFill>
                <a:latin typeface="Calibri" pitchFamily="34" charset="0"/>
              </a:rPr>
              <a:t> testi liberi e didascalici</a:t>
            </a:r>
          </a:p>
          <a:p>
            <a:endParaRPr lang="it-IT" sz="1600" b="1" dirty="0">
              <a:solidFill>
                <a:schemeClr val="tx2"/>
              </a:solidFill>
              <a:latin typeface="Calibri" pitchFamily="34" charset="0"/>
            </a:endParaRPr>
          </a:p>
          <a:p>
            <a:r>
              <a:rPr lang="it-IT" sz="2400" b="1" dirty="0">
                <a:solidFill>
                  <a:schemeClr val="tx2"/>
                </a:solidFill>
                <a:latin typeface="Calibri" pitchFamily="34" charset="0"/>
              </a:rPr>
              <a:t>una serie radiofonica</a:t>
            </a:r>
            <a:r>
              <a:rPr lang="it-IT" sz="2400" b="1" dirty="0">
                <a:latin typeface="Calibri" pitchFamily="34" charset="0"/>
              </a:rPr>
              <a:t> </a:t>
            </a:r>
            <a:r>
              <a:rPr lang="it-IT" sz="2400" dirty="0">
                <a:latin typeface="Calibri" pitchFamily="34" charset="0"/>
              </a:rPr>
              <a:t>su </a:t>
            </a:r>
            <a:r>
              <a:rPr lang="it-IT" sz="2400" dirty="0" err="1">
                <a:latin typeface="Calibri" pitchFamily="34" charset="0"/>
              </a:rPr>
              <a:t>Sanbaradio</a:t>
            </a:r>
            <a:r>
              <a:rPr lang="it-IT" sz="2400" dirty="0">
                <a:latin typeface="Calibri" pitchFamily="34" charset="0"/>
              </a:rPr>
              <a:t>,</a:t>
            </a:r>
          </a:p>
          <a:p>
            <a:r>
              <a:rPr lang="it-IT" sz="2400" dirty="0">
                <a:latin typeface="Calibri" pitchFamily="34" charset="0"/>
              </a:rPr>
              <a:t>la radio web degli studenti e del mondo universitario trentino,  ciclo </a:t>
            </a:r>
            <a:r>
              <a:rPr lang="it-IT" sz="2400" dirty="0">
                <a:solidFill>
                  <a:schemeClr val="tx2"/>
                </a:solidFill>
                <a:latin typeface="Calibri" pitchFamily="34" charset="0"/>
              </a:rPr>
              <a:t>audio</a:t>
            </a:r>
            <a:r>
              <a:rPr lang="it-IT" sz="2400" b="1" dirty="0">
                <a:solidFill>
                  <a:schemeClr val="tx2"/>
                </a:solidFill>
                <a:latin typeface="Calibri" pitchFamily="34" charset="0"/>
              </a:rPr>
              <a:t> </a:t>
            </a:r>
          </a:p>
          <a:p>
            <a:r>
              <a:rPr lang="it-IT" sz="2400" b="1" dirty="0">
                <a:solidFill>
                  <a:schemeClr val="tx2"/>
                </a:solidFill>
                <a:latin typeface="Calibri" pitchFamily="34" charset="0"/>
              </a:rPr>
              <a:t>+ interviste</a:t>
            </a:r>
            <a:r>
              <a:rPr lang="it-IT" sz="2400" dirty="0">
                <a:latin typeface="Calibri" pitchFamily="34" charset="0"/>
              </a:rPr>
              <a:t> a professionisti del patrimonio e del mondo culturale</a:t>
            </a:r>
          </a:p>
          <a:p>
            <a:endParaRPr lang="it-IT" sz="1600" dirty="0">
              <a:solidFill>
                <a:srgbClr val="595959"/>
              </a:solidFill>
              <a:latin typeface="Calibri" pitchFamily="34" charset="0"/>
            </a:endParaRPr>
          </a:p>
          <a:p>
            <a:r>
              <a:rPr lang="it-IT" sz="2400" b="1" dirty="0">
                <a:latin typeface="Calibri" pitchFamily="34" charset="0"/>
              </a:rPr>
              <a:t>2 </a:t>
            </a:r>
            <a:r>
              <a:rPr lang="it-IT" sz="2400" b="1" dirty="0">
                <a:solidFill>
                  <a:srgbClr val="374994"/>
                </a:solidFill>
                <a:latin typeface="Calibri" pitchFamily="34" charset="0"/>
              </a:rPr>
              <a:t>diversi laboratori </a:t>
            </a:r>
            <a:r>
              <a:rPr lang="it-IT" sz="2400" b="1" dirty="0">
                <a:solidFill>
                  <a:schemeClr val="tx2"/>
                </a:solidFill>
                <a:latin typeface="Calibri" pitchFamily="34" charset="0"/>
              </a:rPr>
              <a:t>espressivi</a:t>
            </a:r>
            <a:r>
              <a:rPr lang="it-IT" sz="2400" b="1" dirty="0">
                <a:latin typeface="Calibri" pitchFamily="34" charset="0"/>
              </a:rPr>
              <a:t> </a:t>
            </a:r>
          </a:p>
          <a:p>
            <a:r>
              <a:rPr lang="it-IT" sz="2400" dirty="0">
                <a:latin typeface="Calibri" pitchFamily="34" charset="0"/>
              </a:rPr>
              <a:t>per adulti </a:t>
            </a:r>
            <a:r>
              <a:rPr lang="it-IT" sz="2400" b="1" dirty="0">
                <a:solidFill>
                  <a:srgbClr val="990000"/>
                </a:solidFill>
                <a:latin typeface="Calibri" pitchFamily="34" charset="0"/>
              </a:rPr>
              <a:t>|</a:t>
            </a:r>
            <a:r>
              <a:rPr lang="it-IT" sz="2400" dirty="0">
                <a:latin typeface="Calibri" pitchFamily="34" charset="0"/>
              </a:rPr>
              <a:t> per studenti scuole superiori</a:t>
            </a:r>
          </a:p>
          <a:p>
            <a:endParaRPr lang="it-IT" sz="1000" dirty="0">
              <a:latin typeface="Calibri" pitchFamily="34" charset="0"/>
            </a:endParaRPr>
          </a:p>
          <a:p>
            <a:r>
              <a:rPr lang="it-IT" sz="2400" dirty="0">
                <a:latin typeface="Calibri" pitchFamily="34" charset="0"/>
              </a:rPr>
              <a:t>per sperimentare registri di scrittura e di interpretazione</a:t>
            </a:r>
          </a:p>
        </p:txBody>
      </p:sp>
      <p:sp>
        <p:nvSpPr>
          <p:cNvPr id="16389" name="Connettore 1 9"/>
          <p:cNvSpPr>
            <a:spLocks noChangeShapeType="1"/>
          </p:cNvSpPr>
          <p:nvPr/>
        </p:nvSpPr>
        <p:spPr bwMode="auto">
          <a:xfrm>
            <a:off x="0" y="1052513"/>
            <a:ext cx="12217400" cy="0"/>
          </a:xfrm>
          <a:prstGeom prst="line">
            <a:avLst/>
          </a:prstGeom>
          <a:noFill/>
          <a:ln w="19050">
            <a:solidFill>
              <a:srgbClr val="374994"/>
            </a:solidFill>
            <a:round/>
            <a:headEnd/>
            <a:tailEnd/>
          </a:ln>
        </p:spPr>
        <p:txBody>
          <a:bodyPr lIns="45719" rIns="45719"/>
          <a:lstStyle/>
          <a:p>
            <a:endParaRPr lang="it-IT"/>
          </a:p>
        </p:txBody>
      </p:sp>
      <p:pic>
        <p:nvPicPr>
          <p:cNvPr id="16392" name="Picture 10" descr="Vulnerabili beni_coperti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514"/>
            <a:ext cx="4655840" cy="2617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olo 1"/>
          <p:cNvSpPr>
            <a:spLocks noGrp="1"/>
          </p:cNvSpPr>
          <p:nvPr>
            <p:ph type="ctrTitle" idx="4294967295"/>
          </p:nvPr>
        </p:nvSpPr>
        <p:spPr>
          <a:xfrm>
            <a:off x="263525" y="0"/>
            <a:ext cx="11664950" cy="857250"/>
          </a:xfrm>
        </p:spPr>
        <p:txBody>
          <a:bodyPr/>
          <a:lstStyle/>
          <a:p>
            <a:pPr algn="l" eaLnBrk="1" hangingPunct="1"/>
            <a:r>
              <a:rPr lang="it-IT" sz="3200" b="1" dirty="0">
                <a:solidFill>
                  <a:srgbClr val="374994"/>
                </a:solidFill>
                <a:latin typeface="Segoe UI" pitchFamily="34" charset="0"/>
                <a:cs typeface="Segoe UI" pitchFamily="34" charset="0"/>
                <a:sym typeface="Segoe UI" pitchFamily="34" charset="0"/>
              </a:rPr>
              <a:t>Origine del progetto</a:t>
            </a:r>
          </a:p>
        </p:txBody>
      </p:sp>
      <p:sp>
        <p:nvSpPr>
          <p:cNvPr id="17410" name="Connettore 1 9"/>
          <p:cNvSpPr>
            <a:spLocks noChangeShapeType="1"/>
          </p:cNvSpPr>
          <p:nvPr/>
        </p:nvSpPr>
        <p:spPr bwMode="auto">
          <a:xfrm>
            <a:off x="0" y="6145213"/>
            <a:ext cx="12217400" cy="0"/>
          </a:xfrm>
          <a:prstGeom prst="line">
            <a:avLst/>
          </a:prstGeom>
          <a:noFill/>
          <a:ln w="19050">
            <a:solidFill>
              <a:srgbClr val="374994"/>
            </a:solidFill>
            <a:round/>
            <a:headEnd/>
            <a:tailEnd/>
          </a:ln>
        </p:spPr>
        <p:txBody>
          <a:bodyPr lIns="45719" rIns="45719"/>
          <a:lstStyle/>
          <a:p>
            <a:endParaRPr lang="it-IT"/>
          </a:p>
        </p:txBody>
      </p:sp>
      <p:sp>
        <p:nvSpPr>
          <p:cNvPr id="17411" name="CasellaDiTesto 12"/>
          <p:cNvSpPr txBox="1">
            <a:spLocks noChangeArrowheads="1"/>
          </p:cNvSpPr>
          <p:nvPr/>
        </p:nvSpPr>
        <p:spPr bwMode="auto">
          <a:xfrm>
            <a:off x="263525" y="6291263"/>
            <a:ext cx="5464175" cy="4572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45719" rIns="45719">
            <a:spAutoFit/>
          </a:bodyPr>
          <a:lstStyle/>
          <a:p>
            <a:r>
              <a:rPr lang="it-IT" sz="1200" b="1">
                <a:solidFill>
                  <a:srgbClr val="374994"/>
                </a:solidFill>
                <a:latin typeface="Calibri" pitchFamily="34" charset="0"/>
              </a:rPr>
              <a:t>Vulnerabili beni</a:t>
            </a:r>
          </a:p>
          <a:p>
            <a:r>
              <a:rPr lang="it-IT" sz="1200">
                <a:solidFill>
                  <a:srgbClr val="595959"/>
                </a:solidFill>
                <a:latin typeface="Calibri" pitchFamily="34" charset="0"/>
              </a:rPr>
              <a:t>Lucia Linda </a:t>
            </a:r>
            <a:r>
              <a:rPr lang="it-IT" sz="1200" b="1">
                <a:solidFill>
                  <a:srgbClr val="595959"/>
                </a:solidFill>
                <a:latin typeface="Calibri" pitchFamily="34" charset="0"/>
              </a:rPr>
              <a:t>Cella</a:t>
            </a:r>
            <a:endParaRPr lang="it-IT" sz="1200" b="1" i="1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17412" name="Titolo 1"/>
          <p:cNvSpPr txBox="1">
            <a:spLocks noChangeArrowheads="1"/>
          </p:cNvSpPr>
          <p:nvPr/>
        </p:nvSpPr>
        <p:spPr bwMode="auto">
          <a:xfrm>
            <a:off x="192088" y="1052513"/>
            <a:ext cx="2735262" cy="50403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45719" rIns="45719"/>
          <a:lstStyle/>
          <a:p>
            <a:endParaRPr lang="it-IT" sz="3200"/>
          </a:p>
          <a:p>
            <a:endParaRPr lang="it-IT"/>
          </a:p>
        </p:txBody>
      </p:sp>
      <p:sp>
        <p:nvSpPr>
          <p:cNvPr id="17413" name="Connettore 1 9"/>
          <p:cNvSpPr>
            <a:spLocks noChangeShapeType="1"/>
          </p:cNvSpPr>
          <p:nvPr/>
        </p:nvSpPr>
        <p:spPr bwMode="auto">
          <a:xfrm>
            <a:off x="0" y="1052513"/>
            <a:ext cx="12217400" cy="0"/>
          </a:xfrm>
          <a:prstGeom prst="line">
            <a:avLst/>
          </a:prstGeom>
          <a:noFill/>
          <a:ln w="19050">
            <a:solidFill>
              <a:srgbClr val="374994"/>
            </a:solidFill>
            <a:round/>
            <a:headEnd/>
            <a:tailEnd/>
          </a:ln>
        </p:spPr>
        <p:txBody>
          <a:bodyPr lIns="45719" rIns="45719"/>
          <a:lstStyle/>
          <a:p>
            <a:endParaRPr lang="it-IT"/>
          </a:p>
        </p:txBody>
      </p:sp>
      <p:sp>
        <p:nvSpPr>
          <p:cNvPr id="17414" name="Titolo 1"/>
          <p:cNvSpPr txBox="1">
            <a:spLocks noChangeArrowheads="1"/>
          </p:cNvSpPr>
          <p:nvPr/>
        </p:nvSpPr>
        <p:spPr bwMode="auto">
          <a:xfrm>
            <a:off x="6600825" y="2781300"/>
            <a:ext cx="5399088" cy="10842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45719" rIns="45719"/>
          <a:lstStyle/>
          <a:p>
            <a:pPr algn="just"/>
            <a:endParaRPr lang="it-IT" sz="1600">
              <a:solidFill>
                <a:srgbClr val="595959"/>
              </a:solidFill>
              <a:latin typeface="Segoe UI" pitchFamily="34" charset="0"/>
              <a:cs typeface="Segoe UI" pitchFamily="34" charset="0"/>
              <a:sym typeface="Segoe UI" pitchFamily="34" charset="0"/>
            </a:endParaRPr>
          </a:p>
        </p:txBody>
      </p:sp>
      <p:pic>
        <p:nvPicPr>
          <p:cNvPr id="17415" name="Picture 8" descr="Vulnerabili_beni_cover2_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17175" y="1052513"/>
            <a:ext cx="1774825" cy="177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14" descr="Vulnerabili_beni_cover2_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17175" y="1052513"/>
            <a:ext cx="1774825" cy="177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7" name="Rectangle 18"/>
          <p:cNvSpPr>
            <a:spLocks noChangeArrowheads="1"/>
          </p:cNvSpPr>
          <p:nvPr/>
        </p:nvSpPr>
        <p:spPr bwMode="auto">
          <a:xfrm>
            <a:off x="911424" y="1052736"/>
            <a:ext cx="9001199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it-IT" sz="2400" b="1" dirty="0">
                <a:solidFill>
                  <a:srgbClr val="D13004"/>
                </a:solidFill>
                <a:latin typeface="+mj-lt"/>
              </a:rPr>
              <a:t>Fragile uomo, fragile patrimonio</a:t>
            </a:r>
            <a:r>
              <a:rPr lang="it-IT" sz="2000" dirty="0">
                <a:latin typeface="+mj-lt"/>
              </a:rPr>
              <a:t>, ciascuno esposto a condizioni impreviste. Da questa assonanza nasce l’idea di selezionare un </a:t>
            </a:r>
            <a:r>
              <a:rPr lang="it-IT" sz="2000" b="1" dirty="0">
                <a:latin typeface="+mj-lt"/>
              </a:rPr>
              <a:t>repertorio di ‘voci’ lessicali </a:t>
            </a:r>
            <a:r>
              <a:rPr lang="it-IT" sz="2000" dirty="0">
                <a:latin typeface="+mj-lt"/>
              </a:rPr>
              <a:t>da elaborare e trattare in forma di </a:t>
            </a:r>
            <a:r>
              <a:rPr lang="it-IT" sz="2000" b="1" dirty="0">
                <a:latin typeface="+mj-lt"/>
              </a:rPr>
              <a:t>episodi sonori.</a:t>
            </a:r>
          </a:p>
          <a:p>
            <a:pPr algn="just"/>
            <a:endParaRPr lang="it-IT" sz="1600" dirty="0">
              <a:latin typeface="+mj-lt"/>
            </a:endParaRPr>
          </a:p>
          <a:p>
            <a:pPr algn="just"/>
            <a:r>
              <a:rPr lang="it-IT" sz="2000" dirty="0">
                <a:latin typeface="+mj-lt"/>
              </a:rPr>
              <a:t>Il progetto, maturato in pieno </a:t>
            </a:r>
            <a:r>
              <a:rPr lang="it-IT" sz="2000" dirty="0" err="1">
                <a:latin typeface="+mj-lt"/>
              </a:rPr>
              <a:t>lock</a:t>
            </a:r>
            <a:r>
              <a:rPr lang="it-IT" sz="2000" dirty="0">
                <a:latin typeface="+mj-lt"/>
              </a:rPr>
              <a:t> down, ha visto l’indagine attorno a una serie di </a:t>
            </a:r>
            <a:r>
              <a:rPr lang="it-IT" sz="2000" b="1" dirty="0">
                <a:latin typeface="+mj-lt"/>
              </a:rPr>
              <a:t>termini connessi alla fragilità e al prendersi cura</a:t>
            </a:r>
            <a:r>
              <a:rPr lang="it-IT" sz="2000" dirty="0">
                <a:latin typeface="+mj-lt"/>
              </a:rPr>
              <a:t>. Da un lato vengono interpretati liberamente, dall’altro, posti in riferimento a un intervento di restauro svolto dalla Soprintendenza, danno origine a brevi note descrittive.</a:t>
            </a:r>
          </a:p>
          <a:p>
            <a:pPr algn="just"/>
            <a:endParaRPr lang="it-IT" sz="1600" dirty="0">
              <a:latin typeface="+mj-lt"/>
            </a:endParaRPr>
          </a:p>
          <a:p>
            <a:pPr algn="just"/>
            <a:r>
              <a:rPr lang="it-IT" sz="2000" dirty="0">
                <a:latin typeface="+mj-lt"/>
              </a:rPr>
              <a:t>L’intento è avvicinare l’interlocutore, a partire dall’esperienza personale della fragilità, alla conoscenza del patrimonio da ‘tutelare’, sollecitando una nuova </a:t>
            </a:r>
            <a:r>
              <a:rPr lang="it-IT" sz="2000" b="1" dirty="0">
                <a:latin typeface="+mj-lt"/>
              </a:rPr>
              <a:t>sensibilità alla cura: dei luoghi, delle cose, delle persone.</a:t>
            </a:r>
          </a:p>
          <a:p>
            <a:pPr algn="just"/>
            <a:endParaRPr lang="it-IT" sz="1600" dirty="0">
              <a:latin typeface="+mj-lt"/>
            </a:endParaRPr>
          </a:p>
          <a:p>
            <a:pPr algn="just"/>
            <a:r>
              <a:rPr lang="it-IT" sz="2000" dirty="0">
                <a:latin typeface="+mj-lt"/>
              </a:rPr>
              <a:t>Le azioni e pre-disposizioni che il farsi carico e ‘prendersi cura’ delle fragilità, in ogni campo, prevede, sono tema portante anche dei </a:t>
            </a:r>
            <a:r>
              <a:rPr lang="it-IT" sz="2000" b="1" dirty="0">
                <a:latin typeface="+mj-lt"/>
              </a:rPr>
              <a:t>laboratori espressivi</a:t>
            </a:r>
            <a:r>
              <a:rPr lang="it-IT" sz="2000" dirty="0">
                <a:latin typeface="+mj-lt"/>
              </a:rPr>
              <a:t>, generati a partire dalle puntate audio prodotte.</a:t>
            </a:r>
            <a:endParaRPr lang="it-IT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olo 1"/>
          <p:cNvSpPr>
            <a:spLocks noGrp="1"/>
          </p:cNvSpPr>
          <p:nvPr>
            <p:ph type="ctrTitle" idx="4294967295"/>
          </p:nvPr>
        </p:nvSpPr>
        <p:spPr>
          <a:xfrm>
            <a:off x="263525" y="0"/>
            <a:ext cx="11664950" cy="857250"/>
          </a:xfrm>
        </p:spPr>
        <p:txBody>
          <a:bodyPr/>
          <a:lstStyle/>
          <a:p>
            <a:pPr algn="l" eaLnBrk="1" hangingPunct="1"/>
            <a:r>
              <a:rPr lang="it-IT" sz="3200" b="1" dirty="0">
                <a:solidFill>
                  <a:srgbClr val="374994"/>
                </a:solidFill>
                <a:latin typeface="Segoe UI" pitchFamily="34" charset="0"/>
                <a:cs typeface="Segoe UI" pitchFamily="34" charset="0"/>
                <a:sym typeface="Segoe UI" pitchFamily="34" charset="0"/>
              </a:rPr>
              <a:t>Le parole ponte</a:t>
            </a:r>
          </a:p>
        </p:txBody>
      </p:sp>
      <p:sp>
        <p:nvSpPr>
          <p:cNvPr id="18434" name="Connettore 1 9"/>
          <p:cNvSpPr>
            <a:spLocks noChangeShapeType="1"/>
          </p:cNvSpPr>
          <p:nvPr/>
        </p:nvSpPr>
        <p:spPr bwMode="auto">
          <a:xfrm>
            <a:off x="0" y="6145213"/>
            <a:ext cx="12217400" cy="0"/>
          </a:xfrm>
          <a:prstGeom prst="line">
            <a:avLst/>
          </a:prstGeom>
          <a:noFill/>
          <a:ln w="19050">
            <a:solidFill>
              <a:srgbClr val="374994"/>
            </a:solidFill>
            <a:round/>
            <a:headEnd/>
            <a:tailEnd/>
          </a:ln>
        </p:spPr>
        <p:txBody>
          <a:bodyPr lIns="45719" rIns="45719"/>
          <a:lstStyle/>
          <a:p>
            <a:endParaRPr lang="it-IT"/>
          </a:p>
        </p:txBody>
      </p:sp>
      <p:sp>
        <p:nvSpPr>
          <p:cNvPr id="18435" name="CasellaDiTesto 12"/>
          <p:cNvSpPr txBox="1">
            <a:spLocks noChangeArrowheads="1"/>
          </p:cNvSpPr>
          <p:nvPr/>
        </p:nvSpPr>
        <p:spPr bwMode="auto">
          <a:xfrm>
            <a:off x="263525" y="6291263"/>
            <a:ext cx="5464175" cy="4572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45719" rIns="45719">
            <a:spAutoFit/>
          </a:bodyPr>
          <a:lstStyle/>
          <a:p>
            <a:r>
              <a:rPr lang="it-IT" sz="1200" b="1">
                <a:solidFill>
                  <a:srgbClr val="374994"/>
                </a:solidFill>
                <a:latin typeface="Calibri" pitchFamily="34" charset="0"/>
              </a:rPr>
              <a:t>Vulnerabili beni</a:t>
            </a:r>
          </a:p>
          <a:p>
            <a:r>
              <a:rPr lang="it-IT" sz="1200">
                <a:solidFill>
                  <a:srgbClr val="595959"/>
                </a:solidFill>
                <a:latin typeface="Calibri" pitchFamily="34" charset="0"/>
              </a:rPr>
              <a:t>Lucia Linda </a:t>
            </a:r>
            <a:r>
              <a:rPr lang="it-IT" sz="1200" b="1">
                <a:solidFill>
                  <a:srgbClr val="595959"/>
                </a:solidFill>
                <a:latin typeface="Calibri" pitchFamily="34" charset="0"/>
              </a:rPr>
              <a:t>Cella</a:t>
            </a:r>
            <a:endParaRPr lang="it-IT" sz="1200" b="1" i="1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18436" name="Titolo 1"/>
          <p:cNvSpPr txBox="1">
            <a:spLocks noChangeArrowheads="1"/>
          </p:cNvSpPr>
          <p:nvPr/>
        </p:nvSpPr>
        <p:spPr bwMode="auto">
          <a:xfrm>
            <a:off x="335360" y="1052736"/>
            <a:ext cx="2735262" cy="50403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45719" rIns="45719"/>
          <a:lstStyle/>
          <a:p>
            <a:pPr algn="ctr"/>
            <a:r>
              <a:rPr lang="it-IT" sz="3200" dirty="0">
                <a:latin typeface="Calibri" pitchFamily="34" charset="0"/>
              </a:rPr>
              <a:t>Adattabilità</a:t>
            </a:r>
          </a:p>
          <a:p>
            <a:pPr algn="ctr"/>
            <a:r>
              <a:rPr lang="it-IT" sz="3200" dirty="0">
                <a:latin typeface="Calibri" pitchFamily="34" charset="0"/>
              </a:rPr>
              <a:t>Affidabilità</a:t>
            </a:r>
          </a:p>
          <a:p>
            <a:pPr algn="ctr"/>
            <a:r>
              <a:rPr lang="it-IT" sz="3200" dirty="0">
                <a:latin typeface="Calibri" pitchFamily="34" charset="0"/>
              </a:rPr>
              <a:t>Allentamento</a:t>
            </a:r>
          </a:p>
          <a:p>
            <a:pPr algn="ctr"/>
            <a:r>
              <a:rPr lang="it-IT" sz="3200" dirty="0">
                <a:latin typeface="Calibri" pitchFamily="34" charset="0"/>
              </a:rPr>
              <a:t>Conservazione </a:t>
            </a:r>
          </a:p>
          <a:p>
            <a:pPr algn="ctr"/>
            <a:r>
              <a:rPr lang="it-IT" sz="3200" dirty="0">
                <a:latin typeface="Calibri" pitchFamily="34" charset="0"/>
              </a:rPr>
              <a:t>Distacco </a:t>
            </a:r>
          </a:p>
          <a:p>
            <a:pPr algn="ctr"/>
            <a:r>
              <a:rPr lang="it-IT" sz="3200" dirty="0">
                <a:latin typeface="Calibri" pitchFamily="34" charset="0"/>
              </a:rPr>
              <a:t>Frammenti</a:t>
            </a:r>
          </a:p>
          <a:p>
            <a:pPr algn="ctr"/>
            <a:r>
              <a:rPr lang="it-IT" sz="3200" dirty="0">
                <a:latin typeface="Calibri" pitchFamily="34" charset="0"/>
              </a:rPr>
              <a:t>Macchia</a:t>
            </a:r>
          </a:p>
          <a:p>
            <a:pPr algn="ctr"/>
            <a:r>
              <a:rPr lang="it-IT" sz="3200" dirty="0">
                <a:latin typeface="Calibri" pitchFamily="34" charset="0"/>
              </a:rPr>
              <a:t>Manutenzione </a:t>
            </a:r>
          </a:p>
          <a:p>
            <a:pPr algn="ctr"/>
            <a:r>
              <a:rPr lang="it-IT" sz="3200" dirty="0">
                <a:latin typeface="Calibri" pitchFamily="34" charset="0"/>
              </a:rPr>
              <a:t>Risarcimento</a:t>
            </a:r>
          </a:p>
          <a:p>
            <a:pPr algn="ctr"/>
            <a:r>
              <a:rPr lang="it-IT" sz="3200" dirty="0">
                <a:latin typeface="Calibri" pitchFamily="34" charset="0"/>
              </a:rPr>
              <a:t>Stress</a:t>
            </a:r>
          </a:p>
          <a:p>
            <a:endParaRPr lang="it-IT" sz="3200" dirty="0"/>
          </a:p>
          <a:p>
            <a:endParaRPr lang="it-IT" dirty="0"/>
          </a:p>
        </p:txBody>
      </p:sp>
      <p:sp>
        <p:nvSpPr>
          <p:cNvPr id="18437" name="Connettore 1 9"/>
          <p:cNvSpPr>
            <a:spLocks noChangeShapeType="1"/>
          </p:cNvSpPr>
          <p:nvPr/>
        </p:nvSpPr>
        <p:spPr bwMode="auto">
          <a:xfrm>
            <a:off x="0" y="1052513"/>
            <a:ext cx="12217400" cy="0"/>
          </a:xfrm>
          <a:prstGeom prst="line">
            <a:avLst/>
          </a:prstGeom>
          <a:noFill/>
          <a:ln w="19050">
            <a:solidFill>
              <a:srgbClr val="374994"/>
            </a:solidFill>
            <a:round/>
            <a:headEnd/>
            <a:tailEnd/>
          </a:ln>
        </p:spPr>
        <p:txBody>
          <a:bodyPr lIns="45719" rIns="45719"/>
          <a:lstStyle/>
          <a:p>
            <a:endParaRPr lang="it-IT"/>
          </a:p>
        </p:txBody>
      </p:sp>
      <p:sp>
        <p:nvSpPr>
          <p:cNvPr id="18438" name="Titolo 1"/>
          <p:cNvSpPr txBox="1">
            <a:spLocks noChangeArrowheads="1"/>
          </p:cNvSpPr>
          <p:nvPr/>
        </p:nvSpPr>
        <p:spPr bwMode="auto">
          <a:xfrm>
            <a:off x="6600825" y="2781300"/>
            <a:ext cx="5399088" cy="10842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45719" rIns="45719"/>
          <a:lstStyle/>
          <a:p>
            <a:pPr algn="just"/>
            <a:endParaRPr lang="it-IT" sz="1600">
              <a:solidFill>
                <a:srgbClr val="595959"/>
              </a:solidFill>
              <a:latin typeface="Segoe UI" pitchFamily="34" charset="0"/>
              <a:cs typeface="Segoe UI" pitchFamily="34" charset="0"/>
              <a:sym typeface="Segoe UI" pitchFamily="34" charset="0"/>
            </a:endParaRPr>
          </a:p>
        </p:txBody>
      </p:sp>
      <p:pic>
        <p:nvPicPr>
          <p:cNvPr id="18439" name="Picture 8" descr="Vulnerabili_beni_cover2_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17175" y="1052513"/>
            <a:ext cx="1774825" cy="177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Text Box 9"/>
          <p:cNvSpPr txBox="1">
            <a:spLocks noChangeArrowheads="1"/>
          </p:cNvSpPr>
          <p:nvPr/>
        </p:nvSpPr>
        <p:spPr bwMode="auto">
          <a:xfrm>
            <a:off x="5808663" y="1125538"/>
            <a:ext cx="42100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/>
              <a:t>In dialogo con i </a:t>
            </a:r>
          </a:p>
          <a:p>
            <a:r>
              <a:rPr lang="it-IT"/>
              <a:t>RESTAURATORI</a:t>
            </a:r>
          </a:p>
          <a:p>
            <a:r>
              <a:rPr lang="it-IT"/>
              <a:t>dei laboratori della Soprintendenza</a:t>
            </a:r>
          </a:p>
          <a:p>
            <a:endParaRPr lang="it-IT"/>
          </a:p>
          <a:p>
            <a:r>
              <a:rPr lang="it-IT"/>
              <a:t>scelta di interventi di restauro condotti direttamente</a:t>
            </a:r>
          </a:p>
        </p:txBody>
      </p:sp>
      <p:sp>
        <p:nvSpPr>
          <p:cNvPr id="18441" name="Text Box 10"/>
          <p:cNvSpPr txBox="1">
            <a:spLocks noChangeArrowheads="1"/>
          </p:cNvSpPr>
          <p:nvPr/>
        </p:nvSpPr>
        <p:spPr bwMode="auto">
          <a:xfrm>
            <a:off x="6311900" y="5373688"/>
            <a:ext cx="26981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dirty="0"/>
              <a:t> Elaborazione testi liberi</a:t>
            </a:r>
          </a:p>
        </p:txBody>
      </p:sp>
      <p:sp>
        <p:nvSpPr>
          <p:cNvPr id="18442" name="Rectangle 11"/>
          <p:cNvSpPr>
            <a:spLocks noChangeArrowheads="1"/>
          </p:cNvSpPr>
          <p:nvPr/>
        </p:nvSpPr>
        <p:spPr bwMode="auto">
          <a:xfrm>
            <a:off x="6167438" y="3213100"/>
            <a:ext cx="37322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dirty="0"/>
              <a:t>Informazioni tecniche </a:t>
            </a:r>
          </a:p>
          <a:p>
            <a:r>
              <a:rPr lang="it-IT" dirty="0"/>
              <a:t>e redazione testi descrittivi</a:t>
            </a:r>
          </a:p>
        </p:txBody>
      </p:sp>
      <p:sp>
        <p:nvSpPr>
          <p:cNvPr id="18443" name="AutoShape 14"/>
          <p:cNvSpPr>
            <a:spLocks noChangeArrowheads="1"/>
          </p:cNvSpPr>
          <p:nvPr/>
        </p:nvSpPr>
        <p:spPr bwMode="auto">
          <a:xfrm>
            <a:off x="3575050" y="2205038"/>
            <a:ext cx="863600" cy="342900"/>
          </a:xfrm>
          <a:prstGeom prst="rightArrow">
            <a:avLst>
              <a:gd name="adj1" fmla="val 50000"/>
              <a:gd name="adj2" fmla="val 6296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it-IT" sz="1600">
              <a:latin typeface="Calibri" pitchFamily="34" charset="0"/>
            </a:endParaRPr>
          </a:p>
        </p:txBody>
      </p:sp>
      <p:sp>
        <p:nvSpPr>
          <p:cNvPr id="18444" name="AutoShape 17"/>
          <p:cNvSpPr>
            <a:spLocks noChangeArrowheads="1"/>
          </p:cNvSpPr>
          <p:nvPr/>
        </p:nvSpPr>
        <p:spPr bwMode="auto">
          <a:xfrm rot="10800000">
            <a:off x="3503613" y="3357563"/>
            <a:ext cx="863600" cy="342900"/>
          </a:xfrm>
          <a:prstGeom prst="rightArrow">
            <a:avLst>
              <a:gd name="adj1" fmla="val 50000"/>
              <a:gd name="adj2" fmla="val 6296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endParaRPr lang="it-IT" sz="1600">
              <a:latin typeface="Calibri" pitchFamily="34" charset="0"/>
            </a:endParaRPr>
          </a:p>
        </p:txBody>
      </p:sp>
      <p:pic>
        <p:nvPicPr>
          <p:cNvPr id="18445" name="Picture 19" descr="Vulnerabili_beni_cover2_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17175" y="1052513"/>
            <a:ext cx="1774825" cy="177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6" name="Text Box 20"/>
          <p:cNvSpPr txBox="1">
            <a:spLocks noChangeArrowheads="1"/>
          </p:cNvSpPr>
          <p:nvPr/>
        </p:nvSpPr>
        <p:spPr bwMode="auto">
          <a:xfrm>
            <a:off x="6024563" y="4581525"/>
            <a:ext cx="41846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dirty="0"/>
              <a:t>In dialogo con educatori teatrali e autori</a:t>
            </a:r>
          </a:p>
        </p:txBody>
      </p:sp>
      <p:sp>
        <p:nvSpPr>
          <p:cNvPr id="18447" name="AutoShape 27"/>
          <p:cNvSpPr>
            <a:spLocks noChangeArrowheads="1"/>
          </p:cNvSpPr>
          <p:nvPr/>
        </p:nvSpPr>
        <p:spPr bwMode="auto">
          <a:xfrm rot="-901031">
            <a:off x="5664200" y="2852738"/>
            <a:ext cx="373063" cy="720725"/>
          </a:xfrm>
          <a:prstGeom prst="curvedRightArrow">
            <a:avLst>
              <a:gd name="adj1" fmla="val 38638"/>
              <a:gd name="adj2" fmla="val 77276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8448" name="AutoShape 29"/>
          <p:cNvSpPr>
            <a:spLocks noChangeArrowheads="1"/>
          </p:cNvSpPr>
          <p:nvPr/>
        </p:nvSpPr>
        <p:spPr bwMode="auto">
          <a:xfrm rot="-893420">
            <a:off x="5808663" y="5013325"/>
            <a:ext cx="444500" cy="720725"/>
          </a:xfrm>
          <a:prstGeom prst="curvedRightArrow">
            <a:avLst>
              <a:gd name="adj1" fmla="val 32429"/>
              <a:gd name="adj2" fmla="val 64857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olo 1"/>
          <p:cNvSpPr>
            <a:spLocks noGrp="1"/>
          </p:cNvSpPr>
          <p:nvPr>
            <p:ph type="ctrTitle" idx="4294967295"/>
          </p:nvPr>
        </p:nvSpPr>
        <p:spPr>
          <a:xfrm>
            <a:off x="263525" y="0"/>
            <a:ext cx="11664950" cy="857250"/>
          </a:xfrm>
        </p:spPr>
        <p:txBody>
          <a:bodyPr/>
          <a:lstStyle/>
          <a:p>
            <a:pPr algn="l" eaLnBrk="1" hangingPunct="1"/>
            <a:r>
              <a:rPr lang="it-IT" sz="3200" b="1" dirty="0">
                <a:solidFill>
                  <a:srgbClr val="374994"/>
                </a:solidFill>
                <a:latin typeface="Segoe UI" pitchFamily="34" charset="0"/>
                <a:cs typeface="Segoe UI" pitchFamily="34" charset="0"/>
                <a:sym typeface="Segoe UI" pitchFamily="34" charset="0"/>
              </a:rPr>
              <a:t>La costruzione degli audio</a:t>
            </a:r>
          </a:p>
        </p:txBody>
      </p:sp>
      <p:sp>
        <p:nvSpPr>
          <p:cNvPr id="19458" name="Connettore 1 9"/>
          <p:cNvSpPr>
            <a:spLocks noChangeShapeType="1"/>
          </p:cNvSpPr>
          <p:nvPr/>
        </p:nvSpPr>
        <p:spPr bwMode="auto">
          <a:xfrm>
            <a:off x="0" y="6145213"/>
            <a:ext cx="12217400" cy="0"/>
          </a:xfrm>
          <a:prstGeom prst="line">
            <a:avLst/>
          </a:prstGeom>
          <a:noFill/>
          <a:ln w="19050">
            <a:solidFill>
              <a:srgbClr val="374994"/>
            </a:solidFill>
            <a:round/>
            <a:headEnd/>
            <a:tailEnd/>
          </a:ln>
        </p:spPr>
        <p:txBody>
          <a:bodyPr lIns="45719" rIns="45719"/>
          <a:lstStyle/>
          <a:p>
            <a:endParaRPr lang="it-IT"/>
          </a:p>
        </p:txBody>
      </p:sp>
      <p:sp>
        <p:nvSpPr>
          <p:cNvPr id="19459" name="CasellaDiTesto 12"/>
          <p:cNvSpPr txBox="1">
            <a:spLocks noChangeArrowheads="1"/>
          </p:cNvSpPr>
          <p:nvPr/>
        </p:nvSpPr>
        <p:spPr bwMode="auto">
          <a:xfrm>
            <a:off x="263525" y="6291263"/>
            <a:ext cx="5464175" cy="4572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45719" rIns="45719">
            <a:spAutoFit/>
          </a:bodyPr>
          <a:lstStyle/>
          <a:p>
            <a:r>
              <a:rPr lang="it-IT" sz="1200" b="1">
                <a:solidFill>
                  <a:srgbClr val="374994"/>
                </a:solidFill>
                <a:latin typeface="Calibri" pitchFamily="34" charset="0"/>
              </a:rPr>
              <a:t>Vulnerabili beni</a:t>
            </a:r>
          </a:p>
          <a:p>
            <a:r>
              <a:rPr lang="it-IT" sz="1200">
                <a:solidFill>
                  <a:srgbClr val="595959"/>
                </a:solidFill>
                <a:latin typeface="Calibri" pitchFamily="34" charset="0"/>
              </a:rPr>
              <a:t>Lucia Linda </a:t>
            </a:r>
            <a:r>
              <a:rPr lang="it-IT" sz="1200" b="1">
                <a:solidFill>
                  <a:srgbClr val="595959"/>
                </a:solidFill>
                <a:latin typeface="Calibri" pitchFamily="34" charset="0"/>
              </a:rPr>
              <a:t>Cella</a:t>
            </a:r>
            <a:endParaRPr lang="it-IT" sz="1200" b="1" i="1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19460" name="Connettore 1 9"/>
          <p:cNvSpPr>
            <a:spLocks noChangeShapeType="1"/>
          </p:cNvSpPr>
          <p:nvPr/>
        </p:nvSpPr>
        <p:spPr bwMode="auto">
          <a:xfrm>
            <a:off x="0" y="1052513"/>
            <a:ext cx="12217400" cy="0"/>
          </a:xfrm>
          <a:prstGeom prst="line">
            <a:avLst/>
          </a:prstGeom>
          <a:noFill/>
          <a:ln w="19050">
            <a:solidFill>
              <a:srgbClr val="374994"/>
            </a:solidFill>
            <a:round/>
            <a:headEnd/>
            <a:tailEnd/>
          </a:ln>
        </p:spPr>
        <p:txBody>
          <a:bodyPr lIns="45719" rIns="45719"/>
          <a:lstStyle/>
          <a:p>
            <a:endParaRPr lang="it-IT"/>
          </a:p>
        </p:txBody>
      </p:sp>
      <p:sp>
        <p:nvSpPr>
          <p:cNvPr id="19461" name="Titolo 1"/>
          <p:cNvSpPr txBox="1">
            <a:spLocks noChangeArrowheads="1"/>
          </p:cNvSpPr>
          <p:nvPr/>
        </p:nvSpPr>
        <p:spPr bwMode="auto">
          <a:xfrm>
            <a:off x="334963" y="2781300"/>
            <a:ext cx="11664950" cy="10842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45719" rIns="45719"/>
          <a:lstStyle/>
          <a:p>
            <a:pPr algn="just"/>
            <a:endParaRPr lang="it-IT" sz="1600">
              <a:solidFill>
                <a:srgbClr val="595959"/>
              </a:solidFill>
              <a:latin typeface="Segoe UI" pitchFamily="34" charset="0"/>
              <a:cs typeface="Segoe UI" pitchFamily="34" charset="0"/>
              <a:sym typeface="Segoe UI" pitchFamily="34" charset="0"/>
            </a:endParaRPr>
          </a:p>
        </p:txBody>
      </p:sp>
      <p:sp>
        <p:nvSpPr>
          <p:cNvPr id="19463" name="Text Box 17"/>
          <p:cNvSpPr txBox="1">
            <a:spLocks noChangeArrowheads="1"/>
          </p:cNvSpPr>
          <p:nvPr/>
        </p:nvSpPr>
        <p:spPr bwMode="auto">
          <a:xfrm rot="16200000">
            <a:off x="10931956" y="2553484"/>
            <a:ext cx="12105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D13004"/>
                </a:solidFill>
              </a:rPr>
              <a:t>frammenti</a:t>
            </a:r>
          </a:p>
        </p:txBody>
      </p:sp>
      <p:sp>
        <p:nvSpPr>
          <p:cNvPr id="19464" name="Text Box 18"/>
          <p:cNvSpPr txBox="1">
            <a:spLocks noChangeArrowheads="1"/>
          </p:cNvSpPr>
          <p:nvPr/>
        </p:nvSpPr>
        <p:spPr bwMode="auto">
          <a:xfrm>
            <a:off x="839416" y="1196752"/>
            <a:ext cx="5688632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374994"/>
                </a:solidFill>
              </a:rPr>
              <a:t>Musicista</a:t>
            </a:r>
          </a:p>
          <a:p>
            <a:r>
              <a:rPr lang="it-IT" sz="2400" dirty="0">
                <a:solidFill>
                  <a:srgbClr val="374994"/>
                </a:solidFill>
              </a:rPr>
              <a:t>Messa a punto dei registri interpretativi  </a:t>
            </a:r>
          </a:p>
          <a:p>
            <a:r>
              <a:rPr lang="it-IT" sz="2400" dirty="0">
                <a:solidFill>
                  <a:srgbClr val="374994"/>
                </a:solidFill>
              </a:rPr>
              <a:t>Registrazione </a:t>
            </a:r>
          </a:p>
          <a:p>
            <a:r>
              <a:rPr lang="it-IT" sz="2400" dirty="0">
                <a:solidFill>
                  <a:srgbClr val="374994"/>
                </a:solidFill>
              </a:rPr>
              <a:t>Montaggio e scelta copertina</a:t>
            </a:r>
          </a:p>
          <a:p>
            <a:r>
              <a:rPr lang="it-IT" sz="2400" dirty="0">
                <a:solidFill>
                  <a:srgbClr val="374994"/>
                </a:solidFill>
              </a:rPr>
              <a:t>Piano diffusione</a:t>
            </a:r>
            <a:endParaRPr lang="it-IT" sz="1200" dirty="0"/>
          </a:p>
          <a:p>
            <a:endParaRPr lang="it-IT" dirty="0"/>
          </a:p>
        </p:txBody>
      </p:sp>
      <p:sp>
        <p:nvSpPr>
          <p:cNvPr id="19465" name="Rectangle 19"/>
          <p:cNvSpPr>
            <a:spLocks noChangeArrowheads="1"/>
          </p:cNvSpPr>
          <p:nvPr/>
        </p:nvSpPr>
        <p:spPr bwMode="auto">
          <a:xfrm>
            <a:off x="767408" y="3501008"/>
            <a:ext cx="7632848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000" dirty="0"/>
              <a:t>Gli episodi sono stati realizzati grazie alle voci di </a:t>
            </a:r>
            <a:r>
              <a:rPr lang="it-IT" sz="2000" b="1" dirty="0"/>
              <a:t>Ilaria </a:t>
            </a:r>
            <a:r>
              <a:rPr lang="it-IT" sz="2000" b="1" dirty="0" err="1"/>
              <a:t>Andaloro</a:t>
            </a:r>
            <a:r>
              <a:rPr lang="it-IT" sz="2000" dirty="0"/>
              <a:t> e </a:t>
            </a:r>
            <a:r>
              <a:rPr lang="it-IT" sz="2000" b="1" dirty="0"/>
              <a:t>Fabio </a:t>
            </a:r>
            <a:r>
              <a:rPr lang="it-IT" sz="2000" b="1" dirty="0" err="1"/>
              <a:t>Gaccioli</a:t>
            </a:r>
            <a:r>
              <a:rPr lang="it-IT" sz="2000" dirty="0"/>
              <a:t>, fondatori di </a:t>
            </a:r>
            <a:r>
              <a:rPr lang="it-IT" sz="2000" dirty="0" err="1"/>
              <a:t>Eleuthera</a:t>
            </a:r>
            <a:r>
              <a:rPr lang="it-IT" sz="2000" dirty="0"/>
              <a:t> Teatro </a:t>
            </a:r>
          </a:p>
          <a:p>
            <a:r>
              <a:rPr lang="it-IT" sz="2000" dirty="0"/>
              <a:t>e autori dei testi liberi, </a:t>
            </a:r>
          </a:p>
          <a:p>
            <a:r>
              <a:rPr lang="it-IT" sz="2000" dirty="0"/>
              <a:t>le musiche originali sono di </a:t>
            </a:r>
            <a:r>
              <a:rPr lang="it-IT" sz="2000" b="1" dirty="0"/>
              <a:t>Maurizio </a:t>
            </a:r>
            <a:r>
              <a:rPr lang="it-IT" sz="2000" b="1" dirty="0" err="1"/>
              <a:t>Brugnara</a:t>
            </a:r>
            <a:r>
              <a:rPr lang="it-IT" sz="2000" dirty="0"/>
              <a:t>, la registrazione e la produzione di </a:t>
            </a:r>
            <a:r>
              <a:rPr lang="it-IT" sz="2000" b="1" dirty="0"/>
              <a:t>Carlo Nardi</a:t>
            </a:r>
            <a:r>
              <a:rPr lang="it-IT" sz="2000" dirty="0"/>
              <a:t>.</a:t>
            </a:r>
          </a:p>
          <a:p>
            <a:r>
              <a:rPr lang="it-IT" sz="1400" dirty="0">
                <a:latin typeface="Calibri" pitchFamily="34" charset="0"/>
              </a:rPr>
              <a:t> </a:t>
            </a:r>
          </a:p>
          <a:p>
            <a:r>
              <a:rPr lang="it-IT" sz="2000" dirty="0"/>
              <a:t>L’immagine di copertina riproduce </a:t>
            </a:r>
            <a:r>
              <a:rPr lang="it-IT" sz="2000" i="1" dirty="0"/>
              <a:t>Alterazione 2020</a:t>
            </a:r>
            <a:r>
              <a:rPr lang="it-IT" sz="2000" dirty="0"/>
              <a:t>, un’opera in carta di </a:t>
            </a:r>
            <a:r>
              <a:rPr lang="it-IT" sz="2000" b="1" dirty="0"/>
              <a:t>Giuliano </a:t>
            </a:r>
            <a:r>
              <a:rPr lang="it-IT" sz="2000" b="1" dirty="0" err="1"/>
              <a:t>Ravazzini</a:t>
            </a:r>
            <a:r>
              <a:rPr lang="it-IT" sz="2000" dirty="0"/>
              <a:t>. </a:t>
            </a:r>
            <a:endParaRPr lang="it-IT" sz="1600" dirty="0"/>
          </a:p>
        </p:txBody>
      </p:sp>
      <p:pic>
        <p:nvPicPr>
          <p:cNvPr id="12" name="06_frammenti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9768408" y="2276872"/>
            <a:ext cx="1160512" cy="1160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34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olo 1"/>
          <p:cNvSpPr>
            <a:spLocks noGrp="1"/>
          </p:cNvSpPr>
          <p:nvPr>
            <p:ph type="ctrTitle" idx="4294967295"/>
          </p:nvPr>
        </p:nvSpPr>
        <p:spPr>
          <a:xfrm>
            <a:off x="263525" y="0"/>
            <a:ext cx="11664950" cy="857250"/>
          </a:xfrm>
        </p:spPr>
        <p:txBody>
          <a:bodyPr/>
          <a:lstStyle/>
          <a:p>
            <a:pPr algn="l" eaLnBrk="1" hangingPunct="1"/>
            <a:r>
              <a:rPr lang="it-IT" sz="3200" b="1" dirty="0">
                <a:solidFill>
                  <a:srgbClr val="374994"/>
                </a:solidFill>
                <a:latin typeface="Segoe UI" pitchFamily="34" charset="0"/>
                <a:cs typeface="Segoe UI" pitchFamily="34" charset="0"/>
                <a:sym typeface="Segoe UI" pitchFamily="34" charset="0"/>
              </a:rPr>
              <a:t>Vulnerabili Beni </a:t>
            </a:r>
            <a:r>
              <a:rPr lang="it-IT" sz="3200" b="1" dirty="0" err="1">
                <a:solidFill>
                  <a:srgbClr val="374994"/>
                </a:solidFill>
                <a:latin typeface="Segoe UI" pitchFamily="34" charset="0"/>
                <a:cs typeface="Segoe UI" pitchFamily="34" charset="0"/>
                <a:sym typeface="Segoe UI" pitchFamily="34" charset="0"/>
              </a:rPr>
              <a:t>LAB</a:t>
            </a:r>
            <a:r>
              <a:rPr lang="it-IT" sz="1800" dirty="0" err="1">
                <a:solidFill>
                  <a:srgbClr val="374994"/>
                </a:solidFill>
                <a:latin typeface="Segoe UI" pitchFamily="34" charset="0"/>
                <a:cs typeface="Segoe UI" pitchFamily="34" charset="0"/>
                <a:sym typeface="Segoe UI" pitchFamily="34" charset="0"/>
              </a:rPr>
              <a:t>ad</a:t>
            </a:r>
            <a:r>
              <a:rPr lang="it-IT" sz="3200" dirty="0">
                <a:solidFill>
                  <a:srgbClr val="969696"/>
                </a:solidFill>
                <a:latin typeface="Segoe UI" pitchFamily="34" charset="0"/>
              </a:rPr>
              <a:t> |1</a:t>
            </a:r>
            <a:r>
              <a:rPr lang="it-IT" sz="3200" b="1" dirty="0">
                <a:solidFill>
                  <a:srgbClr val="374994"/>
                </a:solidFill>
                <a:latin typeface="Segoe UI" pitchFamily="34" charset="0"/>
                <a:cs typeface="Segoe UI" pitchFamily="34" charset="0"/>
                <a:sym typeface="Segoe UI" pitchFamily="34" charset="0"/>
              </a:rPr>
              <a:t> </a:t>
            </a:r>
          </a:p>
        </p:txBody>
      </p:sp>
      <p:sp>
        <p:nvSpPr>
          <p:cNvPr id="20482" name="Connettore 1 9"/>
          <p:cNvSpPr>
            <a:spLocks noChangeShapeType="1"/>
          </p:cNvSpPr>
          <p:nvPr/>
        </p:nvSpPr>
        <p:spPr bwMode="auto">
          <a:xfrm>
            <a:off x="0" y="6145213"/>
            <a:ext cx="12217400" cy="0"/>
          </a:xfrm>
          <a:prstGeom prst="line">
            <a:avLst/>
          </a:prstGeom>
          <a:noFill/>
          <a:ln w="19050">
            <a:solidFill>
              <a:srgbClr val="374994"/>
            </a:solidFill>
            <a:round/>
            <a:headEnd/>
            <a:tailEnd/>
          </a:ln>
        </p:spPr>
        <p:txBody>
          <a:bodyPr lIns="45719" rIns="45719"/>
          <a:lstStyle/>
          <a:p>
            <a:endParaRPr lang="it-IT"/>
          </a:p>
        </p:txBody>
      </p:sp>
      <p:sp>
        <p:nvSpPr>
          <p:cNvPr id="20483" name="CasellaDiTesto 12"/>
          <p:cNvSpPr txBox="1">
            <a:spLocks noChangeArrowheads="1"/>
          </p:cNvSpPr>
          <p:nvPr/>
        </p:nvSpPr>
        <p:spPr bwMode="auto">
          <a:xfrm>
            <a:off x="263525" y="6291263"/>
            <a:ext cx="5464175" cy="4572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45719" rIns="45719">
            <a:spAutoFit/>
          </a:bodyPr>
          <a:lstStyle/>
          <a:p>
            <a:r>
              <a:rPr lang="it-IT" sz="1200" b="1">
                <a:solidFill>
                  <a:srgbClr val="374994"/>
                </a:solidFill>
                <a:latin typeface="Calibri" pitchFamily="34" charset="0"/>
              </a:rPr>
              <a:t>Vulnerabili beni</a:t>
            </a:r>
          </a:p>
          <a:p>
            <a:r>
              <a:rPr lang="it-IT" sz="1200">
                <a:solidFill>
                  <a:srgbClr val="595959"/>
                </a:solidFill>
                <a:latin typeface="Calibri" pitchFamily="34" charset="0"/>
              </a:rPr>
              <a:t>Lucia Linda </a:t>
            </a:r>
            <a:r>
              <a:rPr lang="it-IT" sz="1200" b="1">
                <a:solidFill>
                  <a:srgbClr val="595959"/>
                </a:solidFill>
                <a:latin typeface="Calibri" pitchFamily="34" charset="0"/>
              </a:rPr>
              <a:t>Cella</a:t>
            </a:r>
            <a:endParaRPr lang="it-IT" sz="1200" b="1" i="1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20484" name="Connettore 1 9"/>
          <p:cNvSpPr>
            <a:spLocks noChangeShapeType="1"/>
          </p:cNvSpPr>
          <p:nvPr/>
        </p:nvSpPr>
        <p:spPr bwMode="auto">
          <a:xfrm>
            <a:off x="0" y="1052513"/>
            <a:ext cx="12217400" cy="0"/>
          </a:xfrm>
          <a:prstGeom prst="line">
            <a:avLst/>
          </a:prstGeom>
          <a:noFill/>
          <a:ln w="19050">
            <a:solidFill>
              <a:srgbClr val="374994"/>
            </a:solidFill>
            <a:round/>
            <a:headEnd/>
            <a:tailEnd/>
          </a:ln>
        </p:spPr>
        <p:txBody>
          <a:bodyPr lIns="45719" rIns="45719"/>
          <a:lstStyle/>
          <a:p>
            <a:endParaRPr lang="it-IT"/>
          </a:p>
        </p:txBody>
      </p:sp>
      <p:sp>
        <p:nvSpPr>
          <p:cNvPr id="20485" name="Titolo 1"/>
          <p:cNvSpPr txBox="1">
            <a:spLocks noChangeArrowheads="1"/>
          </p:cNvSpPr>
          <p:nvPr/>
        </p:nvSpPr>
        <p:spPr bwMode="auto">
          <a:xfrm>
            <a:off x="334963" y="2781300"/>
            <a:ext cx="1152525" cy="10842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45719" rIns="45719"/>
          <a:lstStyle/>
          <a:p>
            <a:pPr algn="just"/>
            <a:endParaRPr lang="it-IT" sz="1600">
              <a:solidFill>
                <a:srgbClr val="595959"/>
              </a:solidFill>
              <a:latin typeface="Segoe UI" pitchFamily="34" charset="0"/>
              <a:cs typeface="Segoe UI" pitchFamily="34" charset="0"/>
              <a:sym typeface="Segoe UI" pitchFamily="34" charset="0"/>
            </a:endParaRPr>
          </a:p>
        </p:txBody>
      </p:sp>
      <p:sp>
        <p:nvSpPr>
          <p:cNvPr id="20486" name="Text Box 10"/>
          <p:cNvSpPr txBox="1">
            <a:spLocks noChangeArrowheads="1"/>
          </p:cNvSpPr>
          <p:nvPr/>
        </p:nvSpPr>
        <p:spPr bwMode="auto">
          <a:xfrm>
            <a:off x="9048328" y="3284984"/>
            <a:ext cx="2855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it-IT" b="1" dirty="0">
                <a:latin typeface="Calibri" pitchFamily="34" charset="0"/>
              </a:rPr>
              <a:t>Laboratorio adulti</a:t>
            </a:r>
            <a:r>
              <a:rPr lang="it-IT" dirty="0">
                <a:latin typeface="Calibri" pitchFamily="34" charset="0"/>
              </a:rPr>
              <a:t> (8 ore)</a:t>
            </a:r>
          </a:p>
          <a:p>
            <a:pPr algn="r"/>
            <a:r>
              <a:rPr lang="it-IT" b="1" dirty="0">
                <a:latin typeface="Calibri" pitchFamily="34" charset="0"/>
              </a:rPr>
              <a:t>Narrazione autobiografica</a:t>
            </a:r>
          </a:p>
        </p:txBody>
      </p:sp>
      <p:sp>
        <p:nvSpPr>
          <p:cNvPr id="20487" name="Text Box 12"/>
          <p:cNvSpPr txBox="1">
            <a:spLocks noChangeArrowheads="1"/>
          </p:cNvSpPr>
          <p:nvPr/>
        </p:nvSpPr>
        <p:spPr bwMode="auto">
          <a:xfrm>
            <a:off x="119063" y="1125538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/>
          </a:p>
          <a:p>
            <a:endParaRPr lang="it-IT"/>
          </a:p>
        </p:txBody>
      </p:sp>
      <p:pic>
        <p:nvPicPr>
          <p:cNvPr id="20488" name="Picture 13"/>
          <p:cNvPicPr>
            <a:picLocks noChangeAspect="1" noChangeArrowheads="1"/>
          </p:cNvPicPr>
          <p:nvPr/>
        </p:nvPicPr>
        <p:blipFill>
          <a:blip r:embed="rId2" cstate="print"/>
          <a:srcRect t="46898"/>
          <a:stretch>
            <a:fillRect/>
          </a:stretch>
        </p:blipFill>
        <p:spPr bwMode="auto">
          <a:xfrm>
            <a:off x="6816725" y="1268760"/>
            <a:ext cx="5375275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4" name="Rectangle 25"/>
          <p:cNvSpPr>
            <a:spLocks noChangeArrowheads="1"/>
          </p:cNvSpPr>
          <p:nvPr/>
        </p:nvSpPr>
        <p:spPr bwMode="auto">
          <a:xfrm>
            <a:off x="119063" y="1052513"/>
            <a:ext cx="5040312" cy="51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 b="1" dirty="0">
                <a:solidFill>
                  <a:schemeClr val="tx2"/>
                </a:solidFill>
                <a:latin typeface="Calibri" pitchFamily="34" charset="0"/>
              </a:rPr>
              <a:t>Indaga la connessione</a:t>
            </a:r>
            <a:r>
              <a:rPr lang="it-IT" sz="2400" dirty="0">
                <a:solidFill>
                  <a:schemeClr val="tx2"/>
                </a:solidFill>
                <a:latin typeface="Calibri" pitchFamily="34" charset="0"/>
              </a:rPr>
              <a:t> </a:t>
            </a:r>
          </a:p>
          <a:p>
            <a:pPr algn="just" fontAlgn="ctr"/>
            <a:r>
              <a:rPr lang="it-IT" sz="2400" dirty="0">
                <a:latin typeface="Calibri" pitchFamily="34" charset="0"/>
              </a:rPr>
              <a:t>tra la comunità e il patrimonio/eredità culturale con il bagaglio culturale, emotivo, personale di ciascuno di noi attraverso una riflessione sulle azioni e i pensieri che ruotano attorno al concetto di </a:t>
            </a:r>
            <a:r>
              <a:rPr lang="it-IT" sz="2800" b="1" dirty="0">
                <a:solidFill>
                  <a:schemeClr val="tx2"/>
                </a:solidFill>
                <a:latin typeface="Calibri" pitchFamily="34" charset="0"/>
              </a:rPr>
              <a:t>vulnerabilità: delle persone, della memoria, dei vissuti personali, ma anche dei nostri beni, </a:t>
            </a:r>
            <a:r>
              <a:rPr lang="it-IT" sz="2400" dirty="0">
                <a:latin typeface="Calibri" pitchFamily="34" charset="0"/>
              </a:rPr>
              <a:t>patrimonio di tutti e di ciascuno, in cui si riconosce ed esercita il senso di appartenenza e di cittadinanza.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6888088" y="4437112"/>
            <a:ext cx="40324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cap="small" dirty="0">
                <a:solidFill>
                  <a:schemeClr val="tx2"/>
                </a:solidFill>
                <a:latin typeface="+mj-lt"/>
              </a:rPr>
              <a:t>Progettazione </a:t>
            </a:r>
            <a:r>
              <a:rPr lang="it-IT" sz="2400" b="1" cap="small" dirty="0" err="1">
                <a:solidFill>
                  <a:schemeClr val="tx2"/>
                </a:solidFill>
                <a:latin typeface="+mj-lt"/>
              </a:rPr>
              <a:t>laboratoriale</a:t>
            </a:r>
            <a:endParaRPr lang="it-IT" sz="2400" b="1" cap="small" dirty="0">
              <a:solidFill>
                <a:schemeClr val="tx2"/>
              </a:solidFill>
              <a:latin typeface="+mj-lt"/>
            </a:endParaRPr>
          </a:p>
          <a:p>
            <a:r>
              <a:rPr lang="it-IT" sz="2400" b="1" dirty="0">
                <a:solidFill>
                  <a:schemeClr val="tx2"/>
                </a:solidFill>
                <a:latin typeface="+mj-lt"/>
              </a:rPr>
              <a:t>Scelta delle parole</a:t>
            </a:r>
          </a:p>
          <a:p>
            <a:r>
              <a:rPr lang="it-IT" sz="2400" b="1" dirty="0">
                <a:solidFill>
                  <a:schemeClr val="tx2"/>
                </a:solidFill>
                <a:latin typeface="+mj-lt"/>
              </a:rPr>
              <a:t>Esercitazioni</a:t>
            </a:r>
          </a:p>
          <a:p>
            <a:r>
              <a:rPr lang="it-IT" sz="2400" b="1" dirty="0">
                <a:solidFill>
                  <a:schemeClr val="tx2"/>
                </a:solidFill>
                <a:latin typeface="+mj-lt"/>
              </a:rPr>
              <a:t>Scrittura e voce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olo 1"/>
          <p:cNvSpPr>
            <a:spLocks noGrp="1"/>
          </p:cNvSpPr>
          <p:nvPr>
            <p:ph type="ctrTitle" idx="4294967295"/>
          </p:nvPr>
        </p:nvSpPr>
        <p:spPr>
          <a:xfrm>
            <a:off x="263525" y="0"/>
            <a:ext cx="11664950" cy="857250"/>
          </a:xfrm>
        </p:spPr>
        <p:txBody>
          <a:bodyPr/>
          <a:lstStyle/>
          <a:p>
            <a:pPr algn="l" eaLnBrk="1" hangingPunct="1"/>
            <a:r>
              <a:rPr lang="it-IT" sz="3200" b="1" dirty="0">
                <a:solidFill>
                  <a:srgbClr val="374994"/>
                </a:solidFill>
                <a:latin typeface="Segoe UI" pitchFamily="34" charset="0"/>
                <a:cs typeface="Segoe UI" pitchFamily="34" charset="0"/>
                <a:sym typeface="Segoe UI" pitchFamily="34" charset="0"/>
              </a:rPr>
              <a:t>Vulnerabili Beni </a:t>
            </a:r>
            <a:r>
              <a:rPr lang="it-IT" sz="3200" b="1" dirty="0" err="1">
                <a:solidFill>
                  <a:srgbClr val="374994"/>
                </a:solidFill>
                <a:latin typeface="Segoe UI" pitchFamily="34" charset="0"/>
                <a:cs typeface="Segoe UI" pitchFamily="34" charset="0"/>
                <a:sym typeface="Segoe UI" pitchFamily="34" charset="0"/>
              </a:rPr>
              <a:t>LAB</a:t>
            </a:r>
            <a:r>
              <a:rPr lang="it-IT" sz="1800" dirty="0" err="1">
                <a:solidFill>
                  <a:srgbClr val="374994"/>
                </a:solidFill>
                <a:latin typeface="Segoe UI" pitchFamily="34" charset="0"/>
                <a:cs typeface="Segoe UI" pitchFamily="34" charset="0"/>
                <a:sym typeface="Segoe UI" pitchFamily="34" charset="0"/>
              </a:rPr>
              <a:t>st</a:t>
            </a:r>
            <a:r>
              <a:rPr lang="it-IT" sz="3200" dirty="0">
                <a:solidFill>
                  <a:srgbClr val="969696"/>
                </a:solidFill>
                <a:latin typeface="Segoe UI" pitchFamily="34" charset="0"/>
              </a:rPr>
              <a:t> |2</a:t>
            </a:r>
            <a:endParaRPr lang="it-IT" sz="1800" b="1" dirty="0">
              <a:solidFill>
                <a:srgbClr val="374994"/>
              </a:solidFill>
              <a:latin typeface="Segoe UI" pitchFamily="34" charset="0"/>
              <a:cs typeface="Segoe UI" pitchFamily="34" charset="0"/>
              <a:sym typeface="Segoe UI" pitchFamily="34" charset="0"/>
            </a:endParaRPr>
          </a:p>
        </p:txBody>
      </p:sp>
      <p:sp>
        <p:nvSpPr>
          <p:cNvPr id="20482" name="Connettore 1 9"/>
          <p:cNvSpPr>
            <a:spLocks noChangeShapeType="1"/>
          </p:cNvSpPr>
          <p:nvPr/>
        </p:nvSpPr>
        <p:spPr bwMode="auto">
          <a:xfrm>
            <a:off x="0" y="6145213"/>
            <a:ext cx="12217400" cy="0"/>
          </a:xfrm>
          <a:prstGeom prst="line">
            <a:avLst/>
          </a:prstGeom>
          <a:noFill/>
          <a:ln w="19050">
            <a:solidFill>
              <a:srgbClr val="374994"/>
            </a:solidFill>
            <a:round/>
            <a:headEnd/>
            <a:tailEnd/>
          </a:ln>
        </p:spPr>
        <p:txBody>
          <a:bodyPr lIns="45719" rIns="45719"/>
          <a:lstStyle/>
          <a:p>
            <a:endParaRPr lang="it-IT"/>
          </a:p>
        </p:txBody>
      </p:sp>
      <p:sp>
        <p:nvSpPr>
          <p:cNvPr id="20483" name="CasellaDiTesto 12"/>
          <p:cNvSpPr txBox="1">
            <a:spLocks noChangeArrowheads="1"/>
          </p:cNvSpPr>
          <p:nvPr/>
        </p:nvSpPr>
        <p:spPr bwMode="auto">
          <a:xfrm>
            <a:off x="263525" y="6291263"/>
            <a:ext cx="5464175" cy="4572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45719" rIns="45719">
            <a:spAutoFit/>
          </a:bodyPr>
          <a:lstStyle/>
          <a:p>
            <a:r>
              <a:rPr lang="it-IT" sz="1200" b="1">
                <a:solidFill>
                  <a:srgbClr val="374994"/>
                </a:solidFill>
                <a:latin typeface="Calibri" pitchFamily="34" charset="0"/>
              </a:rPr>
              <a:t>Vulnerabili beni</a:t>
            </a:r>
          </a:p>
          <a:p>
            <a:r>
              <a:rPr lang="it-IT" sz="1200">
                <a:solidFill>
                  <a:srgbClr val="595959"/>
                </a:solidFill>
                <a:latin typeface="Calibri" pitchFamily="34" charset="0"/>
              </a:rPr>
              <a:t>Lucia Linda </a:t>
            </a:r>
            <a:r>
              <a:rPr lang="it-IT" sz="1200" b="1">
                <a:solidFill>
                  <a:srgbClr val="595959"/>
                </a:solidFill>
                <a:latin typeface="Calibri" pitchFamily="34" charset="0"/>
              </a:rPr>
              <a:t>Cella</a:t>
            </a:r>
            <a:endParaRPr lang="it-IT" sz="1200" b="1" i="1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20484" name="Connettore 1 9"/>
          <p:cNvSpPr>
            <a:spLocks noChangeShapeType="1"/>
          </p:cNvSpPr>
          <p:nvPr/>
        </p:nvSpPr>
        <p:spPr bwMode="auto">
          <a:xfrm>
            <a:off x="0" y="1052513"/>
            <a:ext cx="12217400" cy="0"/>
          </a:xfrm>
          <a:prstGeom prst="line">
            <a:avLst/>
          </a:prstGeom>
          <a:noFill/>
          <a:ln w="19050">
            <a:solidFill>
              <a:srgbClr val="374994"/>
            </a:solidFill>
            <a:round/>
            <a:headEnd/>
            <a:tailEnd/>
          </a:ln>
        </p:spPr>
        <p:txBody>
          <a:bodyPr lIns="45719" rIns="45719"/>
          <a:lstStyle/>
          <a:p>
            <a:endParaRPr lang="it-IT"/>
          </a:p>
        </p:txBody>
      </p:sp>
      <p:sp>
        <p:nvSpPr>
          <p:cNvPr id="20485" name="Titolo 1"/>
          <p:cNvSpPr txBox="1">
            <a:spLocks noChangeArrowheads="1"/>
          </p:cNvSpPr>
          <p:nvPr/>
        </p:nvSpPr>
        <p:spPr bwMode="auto">
          <a:xfrm>
            <a:off x="334963" y="2781300"/>
            <a:ext cx="1152525" cy="10842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45719" rIns="45719"/>
          <a:lstStyle/>
          <a:p>
            <a:pPr algn="just"/>
            <a:endParaRPr lang="it-IT" sz="1600">
              <a:solidFill>
                <a:srgbClr val="595959"/>
              </a:solidFill>
              <a:latin typeface="Segoe UI" pitchFamily="34" charset="0"/>
              <a:cs typeface="Segoe UI" pitchFamily="34" charset="0"/>
              <a:sym typeface="Segoe UI" pitchFamily="34" charset="0"/>
            </a:endParaRPr>
          </a:p>
        </p:txBody>
      </p:sp>
      <p:sp>
        <p:nvSpPr>
          <p:cNvPr id="20487" name="Text Box 12"/>
          <p:cNvSpPr txBox="1">
            <a:spLocks noChangeArrowheads="1"/>
          </p:cNvSpPr>
          <p:nvPr/>
        </p:nvSpPr>
        <p:spPr bwMode="auto">
          <a:xfrm>
            <a:off x="119063" y="1125538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/>
          </a:p>
          <a:p>
            <a:endParaRPr lang="it-IT"/>
          </a:p>
        </p:txBody>
      </p:sp>
      <p:sp>
        <p:nvSpPr>
          <p:cNvPr id="20489" name="Text Box 14"/>
          <p:cNvSpPr txBox="1">
            <a:spLocks noChangeArrowheads="1"/>
          </p:cNvSpPr>
          <p:nvPr/>
        </p:nvSpPr>
        <p:spPr bwMode="auto">
          <a:xfrm>
            <a:off x="10200455" y="2924944"/>
            <a:ext cx="1991545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it-IT" b="1" dirty="0">
                <a:latin typeface="Calibri" pitchFamily="34" charset="0"/>
              </a:rPr>
              <a:t>Laboratorio </a:t>
            </a:r>
          </a:p>
          <a:p>
            <a:pPr algn="r"/>
            <a:r>
              <a:rPr lang="it-IT" b="1" dirty="0">
                <a:latin typeface="Calibri" pitchFamily="34" charset="0"/>
              </a:rPr>
              <a:t>studenti</a:t>
            </a:r>
            <a:r>
              <a:rPr lang="it-IT" dirty="0">
                <a:latin typeface="Calibri" pitchFamily="34" charset="0"/>
              </a:rPr>
              <a:t> </a:t>
            </a:r>
            <a:r>
              <a:rPr lang="it-IT" sz="1600" dirty="0">
                <a:latin typeface="Calibri" pitchFamily="34" charset="0"/>
              </a:rPr>
              <a:t>(8 ore)</a:t>
            </a:r>
          </a:p>
          <a:p>
            <a:pPr algn="r"/>
            <a:endParaRPr lang="it-IT" dirty="0">
              <a:latin typeface="Calibri" pitchFamily="34" charset="0"/>
            </a:endParaRPr>
          </a:p>
          <a:p>
            <a:pPr algn="r"/>
            <a:endParaRPr lang="it-IT" dirty="0">
              <a:latin typeface="Calibri" pitchFamily="34" charset="0"/>
            </a:endParaRPr>
          </a:p>
          <a:p>
            <a:pPr algn="r"/>
            <a:r>
              <a:rPr lang="it-IT" dirty="0">
                <a:latin typeface="Calibri" pitchFamily="34" charset="0"/>
              </a:rPr>
              <a:t>Liceo Maffei</a:t>
            </a:r>
          </a:p>
          <a:p>
            <a:pPr algn="r"/>
            <a:r>
              <a:rPr lang="it-IT" dirty="0">
                <a:latin typeface="Calibri" pitchFamily="34" charset="0"/>
              </a:rPr>
              <a:t>Riva del Garda</a:t>
            </a:r>
          </a:p>
          <a:p>
            <a:pPr algn="r"/>
            <a:r>
              <a:rPr lang="it-IT" dirty="0">
                <a:latin typeface="Calibri" pitchFamily="34" charset="0"/>
              </a:rPr>
              <a:t>Classe III linguistico</a:t>
            </a:r>
          </a:p>
        </p:txBody>
      </p:sp>
      <p:pic>
        <p:nvPicPr>
          <p:cNvPr id="20491" name="Picture 20" descr="Vulnerabili_beni_cover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19791" y="1052736"/>
            <a:ext cx="1872209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3" name="Picture 22"/>
          <p:cNvPicPr>
            <a:picLocks noChangeAspect="1" noChangeArrowheads="1"/>
          </p:cNvPicPr>
          <p:nvPr/>
        </p:nvPicPr>
        <p:blipFill>
          <a:blip r:embed="rId3" cstate="print"/>
          <a:srcRect l="-1507" t="17424" r="791" b="9503"/>
          <a:stretch>
            <a:fillRect/>
          </a:stretch>
        </p:blipFill>
        <p:spPr bwMode="auto">
          <a:xfrm>
            <a:off x="4727848" y="3284984"/>
            <a:ext cx="2664296" cy="2891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CasellaDiTesto 15"/>
          <p:cNvSpPr txBox="1"/>
          <p:nvPr/>
        </p:nvSpPr>
        <p:spPr>
          <a:xfrm>
            <a:off x="191344" y="1052736"/>
            <a:ext cx="964907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+mj-lt"/>
              </a:rPr>
              <a:t>Patrimonio verde: </a:t>
            </a:r>
            <a:r>
              <a:rPr lang="it-IT" sz="2000" b="1" dirty="0">
                <a:solidFill>
                  <a:srgbClr val="374994"/>
                </a:solidFill>
                <a:latin typeface="+mj-lt"/>
              </a:rPr>
              <a:t>ADATTABILITA’</a:t>
            </a:r>
          </a:p>
          <a:p>
            <a:endParaRPr lang="it-IT" sz="800" dirty="0">
              <a:latin typeface="+mj-lt"/>
            </a:endParaRPr>
          </a:p>
          <a:p>
            <a:r>
              <a:rPr lang="it-IT" sz="2000" dirty="0">
                <a:latin typeface="+mj-lt"/>
              </a:rPr>
              <a:t>Superare il senso di </a:t>
            </a:r>
            <a:r>
              <a:rPr lang="it-IT" sz="2400" b="1" dirty="0">
                <a:solidFill>
                  <a:srgbClr val="374994"/>
                </a:solidFill>
                <a:latin typeface="+mj-lt"/>
              </a:rPr>
              <a:t>isolamento e separatezza</a:t>
            </a:r>
          </a:p>
          <a:p>
            <a:endParaRPr lang="it-IT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it-IT" sz="2000" dirty="0">
                <a:latin typeface="+mj-lt"/>
              </a:rPr>
              <a:t>Considerare gli spazi aperti, i parchi e giardini: là dove </a:t>
            </a:r>
            <a:r>
              <a:rPr lang="it-IT" sz="2400" b="1" dirty="0">
                <a:solidFill>
                  <a:srgbClr val="374994"/>
                </a:solidFill>
                <a:latin typeface="+mj-lt"/>
              </a:rPr>
              <a:t>incontrarsi, condividere</a:t>
            </a:r>
          </a:p>
          <a:p>
            <a:endParaRPr lang="it-IT" sz="800" dirty="0">
              <a:latin typeface="+mj-lt"/>
            </a:endParaRPr>
          </a:p>
          <a:p>
            <a:r>
              <a:rPr lang="it-IT" sz="2000" dirty="0">
                <a:latin typeface="+mj-lt"/>
              </a:rPr>
              <a:t> Apprezzarne le caratteristiche di </a:t>
            </a:r>
            <a:r>
              <a:rPr lang="it-IT" sz="2400" b="1" dirty="0">
                <a:solidFill>
                  <a:srgbClr val="374994"/>
                </a:solidFill>
                <a:latin typeface="+mj-lt"/>
              </a:rPr>
              <a:t>mutevolezza</a:t>
            </a:r>
            <a:r>
              <a:rPr lang="it-IT" sz="2400" b="1" dirty="0">
                <a:latin typeface="+mj-lt"/>
              </a:rPr>
              <a:t> </a:t>
            </a:r>
            <a:r>
              <a:rPr lang="it-IT" sz="2400" dirty="0">
                <a:latin typeface="+mj-lt"/>
              </a:rPr>
              <a:t>e</a:t>
            </a:r>
            <a:r>
              <a:rPr lang="it-IT" sz="2400" b="1" dirty="0">
                <a:latin typeface="+mj-lt"/>
              </a:rPr>
              <a:t> </a:t>
            </a:r>
            <a:r>
              <a:rPr lang="it-IT" sz="2400" b="1" dirty="0">
                <a:solidFill>
                  <a:srgbClr val="374994"/>
                </a:solidFill>
                <a:latin typeface="+mj-lt"/>
              </a:rPr>
              <a:t>fragilità</a:t>
            </a:r>
            <a:r>
              <a:rPr lang="it-IT" sz="2400" dirty="0">
                <a:latin typeface="+mj-lt"/>
              </a:rPr>
              <a:t>, </a:t>
            </a:r>
            <a:r>
              <a:rPr lang="it-IT" sz="2000" dirty="0">
                <a:latin typeface="+mj-lt"/>
              </a:rPr>
              <a:t>la necessità di </a:t>
            </a:r>
            <a:r>
              <a:rPr lang="it-IT" sz="2400" b="1" dirty="0">
                <a:solidFill>
                  <a:srgbClr val="374994"/>
                </a:solidFill>
                <a:latin typeface="+mj-lt"/>
              </a:rPr>
              <a:t>cura</a:t>
            </a:r>
            <a:r>
              <a:rPr lang="it-IT" sz="2400" dirty="0">
                <a:solidFill>
                  <a:srgbClr val="374994"/>
                </a:solidFill>
                <a:latin typeface="+mj-lt"/>
              </a:rPr>
              <a:t> </a:t>
            </a:r>
            <a:r>
              <a:rPr lang="it-IT" sz="2000" dirty="0">
                <a:latin typeface="+mj-lt"/>
              </a:rPr>
              <a:t>e </a:t>
            </a:r>
            <a:r>
              <a:rPr lang="it-IT" sz="2400" b="1" dirty="0">
                <a:solidFill>
                  <a:srgbClr val="374994"/>
                </a:solidFill>
                <a:latin typeface="+mj-lt"/>
              </a:rPr>
              <a:t>manutenzione</a:t>
            </a:r>
          </a:p>
          <a:p>
            <a:endParaRPr lang="it-IT" dirty="0"/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0" y="3212976"/>
            <a:ext cx="3937777" cy="2952328"/>
          </a:xfrm>
          <a:prstGeom prst="rect">
            <a:avLst/>
          </a:prstGeom>
          <a:noFill/>
          <a:ln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ragazzi MaffeiLAB.jpe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A7906E"/>
              </a:clrFrom>
              <a:clrTo>
                <a:srgbClr val="A7906E">
                  <a:alpha val="0"/>
                </a:srgbClr>
              </a:clrTo>
            </a:clrChange>
            <a:biLevel thresh="50000"/>
            <a:lum bright="93000" contrast="91000"/>
          </a:blip>
          <a:srcRect t="3407" b="3522"/>
          <a:stretch>
            <a:fillRect/>
          </a:stretch>
        </p:blipFill>
        <p:spPr>
          <a:xfrm>
            <a:off x="0" y="980728"/>
            <a:ext cx="10056440" cy="5184576"/>
          </a:xfrm>
          <a:prstGeom prst="rect">
            <a:avLst/>
          </a:prstGeom>
        </p:spPr>
      </p:pic>
      <p:sp>
        <p:nvSpPr>
          <p:cNvPr id="23553" name="Titolo 1"/>
          <p:cNvSpPr>
            <a:spLocks noGrp="1"/>
          </p:cNvSpPr>
          <p:nvPr>
            <p:ph type="ctrTitle" idx="4294967295"/>
          </p:nvPr>
        </p:nvSpPr>
        <p:spPr>
          <a:xfrm>
            <a:off x="263525" y="0"/>
            <a:ext cx="11664950" cy="857250"/>
          </a:xfrm>
        </p:spPr>
        <p:txBody>
          <a:bodyPr/>
          <a:lstStyle/>
          <a:p>
            <a:pPr algn="l" eaLnBrk="1" hangingPunct="1"/>
            <a:r>
              <a:rPr lang="it-IT" sz="3200" b="1" dirty="0">
                <a:solidFill>
                  <a:srgbClr val="374994"/>
                </a:solidFill>
                <a:latin typeface="Segoe UI" pitchFamily="34" charset="0"/>
                <a:cs typeface="Segoe UI" pitchFamily="34" charset="0"/>
                <a:sym typeface="Segoe UI" pitchFamily="34" charset="0"/>
              </a:rPr>
              <a:t>Vulnerabili Beni </a:t>
            </a:r>
            <a:r>
              <a:rPr lang="it-IT" sz="3200" b="1" dirty="0" err="1">
                <a:solidFill>
                  <a:srgbClr val="374994"/>
                </a:solidFill>
                <a:latin typeface="Segoe UI" pitchFamily="34" charset="0"/>
                <a:cs typeface="Segoe UI" pitchFamily="34" charset="0"/>
                <a:sym typeface="Segoe UI" pitchFamily="34" charset="0"/>
              </a:rPr>
              <a:t>LAB</a:t>
            </a:r>
            <a:r>
              <a:rPr lang="it-IT" sz="1800" dirty="0" err="1">
                <a:solidFill>
                  <a:srgbClr val="374994"/>
                </a:solidFill>
                <a:latin typeface="Segoe UI" pitchFamily="34" charset="0"/>
                <a:cs typeface="Segoe UI" pitchFamily="34" charset="0"/>
                <a:sym typeface="Segoe UI" pitchFamily="34" charset="0"/>
              </a:rPr>
              <a:t>st</a:t>
            </a:r>
            <a:r>
              <a:rPr lang="it-IT" sz="1800" dirty="0">
                <a:solidFill>
                  <a:srgbClr val="374994"/>
                </a:solidFill>
                <a:latin typeface="Segoe UI" pitchFamily="34" charset="0"/>
                <a:cs typeface="Segoe UI" pitchFamily="34" charset="0"/>
                <a:sym typeface="Segoe UI" pitchFamily="34" charset="0"/>
              </a:rPr>
              <a:t> </a:t>
            </a:r>
            <a:r>
              <a:rPr lang="it-IT" sz="3200" dirty="0">
                <a:solidFill>
                  <a:srgbClr val="969696"/>
                </a:solidFill>
                <a:latin typeface="Segoe UI" pitchFamily="34" charset="0"/>
              </a:rPr>
              <a:t>|3</a:t>
            </a:r>
            <a:endParaRPr lang="it-IT" sz="3200" b="1" dirty="0">
              <a:solidFill>
                <a:srgbClr val="374994"/>
              </a:solidFill>
              <a:latin typeface="Segoe UI" pitchFamily="34" charset="0"/>
              <a:cs typeface="Segoe UI" pitchFamily="34" charset="0"/>
              <a:sym typeface="Segoe UI" pitchFamily="34" charset="0"/>
            </a:endParaRPr>
          </a:p>
        </p:txBody>
      </p:sp>
      <p:sp>
        <p:nvSpPr>
          <p:cNvPr id="23554" name="Connettore 1 9"/>
          <p:cNvSpPr>
            <a:spLocks noChangeShapeType="1"/>
          </p:cNvSpPr>
          <p:nvPr/>
        </p:nvSpPr>
        <p:spPr bwMode="auto">
          <a:xfrm>
            <a:off x="0" y="6145213"/>
            <a:ext cx="12217400" cy="0"/>
          </a:xfrm>
          <a:prstGeom prst="line">
            <a:avLst/>
          </a:prstGeom>
          <a:noFill/>
          <a:ln w="19050">
            <a:solidFill>
              <a:srgbClr val="374994"/>
            </a:solidFill>
            <a:round/>
            <a:headEnd/>
            <a:tailEnd/>
          </a:ln>
        </p:spPr>
        <p:txBody>
          <a:bodyPr lIns="45719" rIns="45719"/>
          <a:lstStyle/>
          <a:p>
            <a:endParaRPr lang="it-IT"/>
          </a:p>
        </p:txBody>
      </p:sp>
      <p:sp>
        <p:nvSpPr>
          <p:cNvPr id="23555" name="CasellaDiTesto 12"/>
          <p:cNvSpPr txBox="1">
            <a:spLocks noChangeArrowheads="1"/>
          </p:cNvSpPr>
          <p:nvPr/>
        </p:nvSpPr>
        <p:spPr bwMode="auto">
          <a:xfrm>
            <a:off x="263525" y="6308725"/>
            <a:ext cx="5464175" cy="4572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45719" rIns="45719">
            <a:spAutoFit/>
          </a:bodyPr>
          <a:lstStyle/>
          <a:p>
            <a:r>
              <a:rPr lang="it-IT" sz="1200" b="1">
                <a:solidFill>
                  <a:srgbClr val="374994"/>
                </a:solidFill>
                <a:latin typeface="Calibri" pitchFamily="34" charset="0"/>
              </a:rPr>
              <a:t>Vulnerabili beni</a:t>
            </a:r>
          </a:p>
          <a:p>
            <a:r>
              <a:rPr lang="it-IT" sz="1200">
                <a:solidFill>
                  <a:srgbClr val="595959"/>
                </a:solidFill>
                <a:latin typeface="Calibri" pitchFamily="34" charset="0"/>
              </a:rPr>
              <a:t>Lucia Linda </a:t>
            </a:r>
            <a:r>
              <a:rPr lang="it-IT" sz="1200" b="1">
                <a:solidFill>
                  <a:srgbClr val="595959"/>
                </a:solidFill>
                <a:latin typeface="Calibri" pitchFamily="34" charset="0"/>
              </a:rPr>
              <a:t>Cella</a:t>
            </a:r>
            <a:endParaRPr lang="it-IT" sz="1200" b="1" i="1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23556" name="Connettore 1 9"/>
          <p:cNvSpPr>
            <a:spLocks noChangeShapeType="1"/>
          </p:cNvSpPr>
          <p:nvPr/>
        </p:nvSpPr>
        <p:spPr bwMode="auto">
          <a:xfrm>
            <a:off x="0" y="1052513"/>
            <a:ext cx="12217400" cy="0"/>
          </a:xfrm>
          <a:prstGeom prst="line">
            <a:avLst/>
          </a:prstGeom>
          <a:noFill/>
          <a:ln w="19050">
            <a:solidFill>
              <a:srgbClr val="374994"/>
            </a:solidFill>
            <a:round/>
            <a:headEnd/>
            <a:tailEnd/>
          </a:ln>
        </p:spPr>
        <p:txBody>
          <a:bodyPr lIns="45719" rIns="45719"/>
          <a:lstStyle/>
          <a:p>
            <a:endParaRPr lang="it-IT"/>
          </a:p>
        </p:txBody>
      </p:sp>
      <p:sp>
        <p:nvSpPr>
          <p:cNvPr id="23557" name="Titolo 1"/>
          <p:cNvSpPr txBox="1">
            <a:spLocks noChangeArrowheads="1"/>
          </p:cNvSpPr>
          <p:nvPr/>
        </p:nvSpPr>
        <p:spPr bwMode="auto">
          <a:xfrm>
            <a:off x="263525" y="2852738"/>
            <a:ext cx="11664950" cy="10842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45719" rIns="45719"/>
          <a:lstStyle/>
          <a:p>
            <a:pPr algn="just"/>
            <a:endParaRPr lang="it-IT" sz="1600">
              <a:solidFill>
                <a:srgbClr val="595959"/>
              </a:solidFill>
              <a:latin typeface="Segoe UI" pitchFamily="34" charset="0"/>
              <a:cs typeface="Segoe UI" pitchFamily="34" charset="0"/>
              <a:sym typeface="Segoe UI" pitchFamily="34" charset="0"/>
            </a:endParaRPr>
          </a:p>
        </p:txBody>
      </p:sp>
      <p:pic>
        <p:nvPicPr>
          <p:cNvPr id="23558" name="Segnaposto contenuto 5" descr="Vulnerabili_beni_cover_0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17175" y="1052513"/>
            <a:ext cx="1774825" cy="177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9" name="Text Box 13"/>
          <p:cNvSpPr txBox="1">
            <a:spLocks noChangeArrowheads="1"/>
          </p:cNvSpPr>
          <p:nvPr/>
        </p:nvSpPr>
        <p:spPr bwMode="auto">
          <a:xfrm>
            <a:off x="9984432" y="3212976"/>
            <a:ext cx="220756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374994"/>
                </a:solidFill>
                <a:latin typeface="+mj-lt"/>
              </a:rPr>
              <a:t>Maria </a:t>
            </a:r>
            <a:r>
              <a:rPr lang="it-IT" sz="2000" b="1" dirty="0" err="1">
                <a:solidFill>
                  <a:srgbClr val="374994"/>
                </a:solidFill>
                <a:latin typeface="+mj-lt"/>
              </a:rPr>
              <a:t>Viveros</a:t>
            </a:r>
            <a:endParaRPr lang="it-IT" sz="2000" b="1" dirty="0">
              <a:solidFill>
                <a:srgbClr val="374994"/>
              </a:solidFill>
              <a:latin typeface="+mj-lt"/>
            </a:endParaRPr>
          </a:p>
          <a:p>
            <a:pPr algn="ctr"/>
            <a:endParaRPr lang="it-IT" sz="2000" b="1" dirty="0">
              <a:solidFill>
                <a:srgbClr val="374994"/>
              </a:solidFill>
              <a:latin typeface="+mj-lt"/>
            </a:endParaRPr>
          </a:p>
          <a:p>
            <a:pPr algn="ctr"/>
            <a:endParaRPr lang="it-IT" sz="2000" dirty="0">
              <a:solidFill>
                <a:srgbClr val="374994"/>
              </a:solidFill>
              <a:latin typeface="+mj-lt"/>
            </a:endParaRPr>
          </a:p>
          <a:p>
            <a:pPr algn="ctr"/>
            <a:r>
              <a:rPr lang="it-IT" sz="2000" dirty="0">
                <a:solidFill>
                  <a:srgbClr val="374994"/>
                </a:solidFill>
                <a:latin typeface="+mj-lt"/>
              </a:rPr>
              <a:t>l’esperienza </a:t>
            </a:r>
          </a:p>
          <a:p>
            <a:pPr algn="ctr"/>
            <a:r>
              <a:rPr lang="it-IT" sz="2000" dirty="0">
                <a:solidFill>
                  <a:srgbClr val="374994"/>
                </a:solidFill>
                <a:latin typeface="+mj-lt"/>
              </a:rPr>
              <a:t>della III Liceo linguistico</a:t>
            </a:r>
          </a:p>
          <a:p>
            <a:pPr algn="ctr"/>
            <a:r>
              <a:rPr lang="it-IT" sz="2000" dirty="0" err="1">
                <a:solidFill>
                  <a:srgbClr val="374994"/>
                </a:solidFill>
                <a:latin typeface="+mj-lt"/>
              </a:rPr>
              <a:t>A.Maffei</a:t>
            </a:r>
            <a:endParaRPr lang="it-IT" sz="2000" dirty="0">
              <a:solidFill>
                <a:srgbClr val="374994"/>
              </a:solidFill>
              <a:latin typeface="+mj-lt"/>
            </a:endParaRPr>
          </a:p>
          <a:p>
            <a:pPr algn="ctr"/>
            <a:endParaRPr lang="it-IT" sz="2000" b="1" dirty="0">
              <a:solidFill>
                <a:srgbClr val="374994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0101235" y="3645024"/>
            <a:ext cx="2090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cap="small" dirty="0">
                <a:solidFill>
                  <a:srgbClr val="FF0000"/>
                </a:solidFill>
                <a:latin typeface="+mj-lt"/>
                <a:hlinkClick r:id="rId5"/>
              </a:rPr>
              <a:t>videomessaggio</a:t>
            </a:r>
            <a:endParaRPr lang="it-IT" sz="2400" b="1" cap="small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2423592" y="5661248"/>
            <a:ext cx="48308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rgbClr val="374994"/>
                </a:solidFill>
                <a:latin typeface="+mj-lt"/>
              </a:rPr>
              <a:t>fisicità e materia, il corpo, tu, io, noi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1937</TotalTime>
  <Words>1319</Words>
  <Application>Microsoft Macintosh PowerPoint</Application>
  <PresentationFormat>Widescreen</PresentationFormat>
  <Paragraphs>153</Paragraphs>
  <Slides>11</Slides>
  <Notes>2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5" baseType="lpstr">
      <vt:lpstr>Arial</vt:lpstr>
      <vt:lpstr>Calibri</vt:lpstr>
      <vt:lpstr>Segoe UI</vt:lpstr>
      <vt:lpstr>Tema di Office</vt:lpstr>
      <vt:lpstr>Presentazione standard di PowerPoint</vt:lpstr>
      <vt:lpstr>Cos’è |1</vt:lpstr>
      <vt:lpstr>Cos’è |2</vt:lpstr>
      <vt:lpstr>Origine del progetto</vt:lpstr>
      <vt:lpstr>Le parole ponte</vt:lpstr>
      <vt:lpstr>La costruzione degli audio</vt:lpstr>
      <vt:lpstr>Vulnerabili Beni LABad |1 </vt:lpstr>
      <vt:lpstr>Vulnerabili Beni LABst |2</vt:lpstr>
      <vt:lpstr>Vulnerabili Beni LABst |3</vt:lpstr>
      <vt:lpstr>Vulnerabili Beni LABst |5 </vt:lpstr>
      <vt:lpstr>La serie radiofonica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ICOM</dc:title>
  <dc:creator>ICOM ITALIA</dc:creator>
  <cp:lastModifiedBy>Lidia Abenavoli</cp:lastModifiedBy>
  <cp:revision>173</cp:revision>
  <dcterms:created xsi:type="dcterms:W3CDTF">2015-08-26T08:10:26Z</dcterms:created>
  <dcterms:modified xsi:type="dcterms:W3CDTF">2022-05-16T05:59:30Z</dcterms:modified>
</cp:coreProperties>
</file>